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3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4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5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16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7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media/image39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825" r:id="rId2"/>
    <p:sldMasterId id="2147484235" r:id="rId3"/>
    <p:sldMasterId id="2147484286" r:id="rId4"/>
    <p:sldMasterId id="2147484475" r:id="rId5"/>
    <p:sldMasterId id="2147484758" r:id="rId6"/>
    <p:sldMasterId id="2147484770" r:id="rId7"/>
    <p:sldMasterId id="2147484783" r:id="rId8"/>
    <p:sldMasterId id="2147484796" r:id="rId9"/>
    <p:sldMasterId id="2147484810" r:id="rId10"/>
    <p:sldMasterId id="2147484822" r:id="rId11"/>
    <p:sldMasterId id="2147484834" r:id="rId12"/>
    <p:sldMasterId id="2147484851" r:id="rId13"/>
    <p:sldMasterId id="2147484871" r:id="rId14"/>
    <p:sldMasterId id="2147484884" r:id="rId15"/>
    <p:sldMasterId id="2147484924" r:id="rId16"/>
    <p:sldMasterId id="2147484938" r:id="rId17"/>
  </p:sldMasterIdLst>
  <p:notesMasterIdLst>
    <p:notesMasterId r:id="rId45"/>
  </p:notesMasterIdLst>
  <p:sldIdLst>
    <p:sldId id="256" r:id="rId18"/>
    <p:sldId id="483" r:id="rId19"/>
    <p:sldId id="2140754716" r:id="rId20"/>
    <p:sldId id="2140754721" r:id="rId21"/>
    <p:sldId id="2140754717" r:id="rId22"/>
    <p:sldId id="2140754715" r:id="rId23"/>
    <p:sldId id="6544" r:id="rId24"/>
    <p:sldId id="1881839043" r:id="rId25"/>
    <p:sldId id="1881839044" r:id="rId26"/>
    <p:sldId id="1881839055" r:id="rId27"/>
    <p:sldId id="1881839056" r:id="rId28"/>
    <p:sldId id="1881839057" r:id="rId29"/>
    <p:sldId id="2140754722" r:id="rId30"/>
    <p:sldId id="1881839286" r:id="rId31"/>
    <p:sldId id="2140754759" r:id="rId32"/>
    <p:sldId id="2140754760" r:id="rId33"/>
    <p:sldId id="2140754761" r:id="rId34"/>
    <p:sldId id="6417" r:id="rId35"/>
    <p:sldId id="6083" r:id="rId36"/>
    <p:sldId id="6559" r:id="rId37"/>
    <p:sldId id="6091" r:id="rId38"/>
    <p:sldId id="6121" r:id="rId39"/>
    <p:sldId id="2140754758" r:id="rId40"/>
    <p:sldId id="297" r:id="rId41"/>
    <p:sldId id="275" r:id="rId42"/>
    <p:sldId id="5946" r:id="rId43"/>
    <p:sldId id="5967" r:id="rId44"/>
  </p:sldIdLst>
  <p:sldSz cx="12192000" cy="6858000"/>
  <p:notesSz cx="6858000" cy="9144000"/>
  <p:custDataLst>
    <p:tags r:id="rId4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5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ags" Target="tags/tag1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861A3E7-B756-461B-A012-CF7788C31BF5}" type="datetimeFigureOut">
              <a:rPr lang="ru-RU" smtClean="0"/>
              <a:pPr/>
              <a:t>06.10.2022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5179486-AC30-4AD0-A780-7A62305D37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48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86D97E-DB5B-BA43-99FC-A27DBF687C7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4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D97E-DB5B-BA43-99FC-A27DBF687C76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328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>
            <a:extLst>
              <a:ext uri="{FF2B5EF4-FFF2-40B4-BE49-F238E27FC236}">
                <a16:creationId xmlns:a16="http://schemas.microsoft.com/office/drawing/2014/main" id="{085DF9E7-DE48-654C-A6F4-036B971F87F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852" y="8686288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2B526F-23E3-3840-8716-E29A78098A9D}" type="slidenum">
              <a:rPr kumimoji="0" lang="ru-RU" altLang="ru-RU" sz="1200"/>
              <a:pPr eaLnBrk="1" hangingPunct="1"/>
              <a:t>27</a:t>
            </a:fld>
            <a:endParaRPr kumimoji="0" lang="ru-RU" altLang="ru-RU" sz="1200"/>
          </a:p>
        </p:txBody>
      </p:sp>
      <p:sp>
        <p:nvSpPr>
          <p:cNvPr id="195587" name="Rectangle 2">
            <a:extLst>
              <a:ext uri="{FF2B5EF4-FFF2-40B4-BE49-F238E27FC236}">
                <a16:creationId xmlns:a16="http://schemas.microsoft.com/office/drawing/2014/main" id="{7A26F682-F6EC-064A-BE0F-70E93C9FAF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8" name="Rectangle 3">
            <a:extLst>
              <a:ext uri="{FF2B5EF4-FFF2-40B4-BE49-F238E27FC236}">
                <a16:creationId xmlns:a16="http://schemas.microsoft.com/office/drawing/2014/main" id="{3E1C8170-03FA-C34D-B6BE-C2F706964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3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86D97E-DB5B-BA43-99FC-A27DBF687C7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8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9995C-CDE5-48DA-B3C8-1EE30E36C3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4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A09A0A-1722-4F17-B33D-5DF35269A25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8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СГХС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это наследственное заболевание,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связанное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мутациями в генах,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кодирующих рецептор к ЛНП,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APOB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PCSK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(девять),</a:t>
            </a:r>
            <a:r>
              <a:rPr lang="ru-RU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приводящее к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увеличению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концентрации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ХС ЛНП и преждевременному развитию ИБС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9845B-C20E-4D70-B1E7-BE05B95F1B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03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94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>
                <a:cs typeface="Arial" charset="0"/>
              </a:rPr>
              <a:t>The Program is supported by </a:t>
            </a:r>
            <a:r>
              <a:rPr lang="en-US" altLang="ru-RU">
                <a:latin typeface="Arial" charset="0"/>
                <a:cs typeface="Arial" charset="0"/>
              </a:rPr>
              <a:t>IAS/Pfizer Independent Gran for Learning &amp; Change</a:t>
            </a:r>
          </a:p>
          <a:p>
            <a:r>
              <a:rPr lang="en-US" altLang="ru-RU">
                <a:latin typeface="Arial" charset="0"/>
                <a:cs typeface="Arial" charset="0"/>
              </a:rPr>
              <a:t>Un terms AstraZeneca research</a:t>
            </a:r>
          </a:p>
          <a:p>
            <a:r>
              <a:rPr lang="en-US" altLang="ru-RU">
                <a:cs typeface="Arial" charset="0"/>
              </a:rPr>
              <a:t>And AMgen</a:t>
            </a:r>
            <a:endParaRPr lang="ru-RU" altLang="ru-RU">
              <a:cs typeface="Arial" charset="0"/>
            </a:endParaRPr>
          </a:p>
        </p:txBody>
      </p:sp>
      <p:sp>
        <p:nvSpPr>
          <p:cNvPr id="145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A4E280-CEB7-214A-85C6-74F6AF538CF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9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PCSK9 recommended rather than may be considered for secondary prevention and very high risk FH.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outcome study data of PCSK9 inhibitors are presented, and updated recommendations for their clinical use are provided. </a:t>
            </a:r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99F02-F1A1-754B-94C5-1B7D224748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95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8D5B2-95E9-4FF6-B44E-4B2701CD7EE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85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B783C-B3EB-463F-840D-996C41683C5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10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9.emf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9.emf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avokotnik 3"/>
          <p:cNvSpPr>
            <a:spLocks noChangeArrowheads="1"/>
          </p:cNvSpPr>
          <p:nvPr userDrawn="1"/>
        </p:nvSpPr>
        <p:spPr bwMode="auto">
          <a:xfrm>
            <a:off x="7543534" y="2517836"/>
            <a:ext cx="464846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100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Неудержимая</a:t>
            </a:r>
            <a:r>
              <a:rPr lang="sl-SI" sz="3100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100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сила</a:t>
            </a:r>
            <a:endParaRPr lang="sl-SI" sz="3100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5" name="Slika 15" descr="ROSWERA_naslovnica1ko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3" r="32707"/>
          <a:stretch/>
        </p:blipFill>
        <p:spPr bwMode="auto">
          <a:xfrm>
            <a:off x="5656" y="1191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79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99F620-BA85-4926-8266-E4938501A4A3}" type="datetimeFigureOut">
              <a:rPr lang="ru-RU">
                <a:solidFill>
                  <a:prstClr val="black"/>
                </a:solidFill>
              </a:rPr>
              <a:pPr/>
              <a:t>06.10.2022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33860C-C701-473A-8365-E5E2045BC9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784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1019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E77A-D2B0-4A78-B7F1-0F9289B3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5DAC8F-627C-479C-B816-FAA9802F5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8541C0-D5D2-448D-9825-9E75E46BF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99427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80DBA-C674-41AD-9EB9-F9636F35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6E2280-EB33-491D-9532-F48F0F8F6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30EF5D-461E-44EF-90D9-3589FD6C0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96200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38602F-8765-684C-AFCF-10646219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EC557-C3D7-8D44-B756-E45662197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18DB40-E6AD-4941-A24C-CF870377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1D3CA761-3AE9-1644-AB7B-E95327E67E00}" type="slidenum">
              <a:rPr lang="ru-RU" altLang="ru-RU">
                <a:solidFill>
                  <a:prstClr val="white"/>
                </a:solidFill>
              </a:rPr>
              <a:pPr defTabSz="914400"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758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60329" y="642358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A7B8E68-D51C-4434-9840-6C663231AED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400"/>
              <a:t>06.10.2022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878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29">
            <a:extLst>
              <a:ext uri="{FF2B5EF4-FFF2-40B4-BE49-F238E27FC236}">
                <a16:creationId xmlns:a16="http://schemas.microsoft.com/office/drawing/2014/main" id="{280AA7A8-911F-2C43-9F0B-40B1BDC13D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30417" y="6275391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CF1441-616F-A446-842D-D041A7EB1762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84642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3360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2067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9177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78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CB7582-6154-459C-91EA-FCB8C4DC6ADA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5828F1-8872-43B1-AA48-2A242E532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882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2613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6131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6793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4687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86280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120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3401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4702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0572684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0E24-49E5-452F-9770-467C4D4CBE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5CCC-A6E1-4849-9CB0-E4D2FEE0C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37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99F620-BA85-4926-8266-E4938501A4A3}" type="datetimeFigureOut">
              <a:rPr lang="ru-RU">
                <a:solidFill>
                  <a:prstClr val="black"/>
                </a:solidFill>
              </a:rPr>
              <a:pPr/>
              <a:t>06.10.2022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33860C-C701-473A-8365-E5E2045BC9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792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0E24-49E5-452F-9770-467C4D4CBE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5CCC-A6E1-4849-9CB0-E4D2FEE0C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09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0E24-49E5-452F-9770-467C4D4CBE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5CCC-A6E1-4849-9CB0-E4D2FEE0C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64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0E24-49E5-452F-9770-467C4D4CBE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5CCC-A6E1-4849-9CB0-E4D2FEE0C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697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0E24-49E5-452F-9770-467C4D4CBE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5CCC-A6E1-4849-9CB0-E4D2FEE0C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386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0E24-49E5-452F-9770-467C4D4CBE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5CCC-A6E1-4849-9CB0-E4D2FEE0C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375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0E24-49E5-452F-9770-467C4D4CBE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5CCC-A6E1-4849-9CB0-E4D2FEE0C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799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0E24-49E5-452F-9770-467C4D4CBE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5CCC-A6E1-4849-9CB0-E4D2FEE0C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379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0E24-49E5-452F-9770-467C4D4CBE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5CCC-A6E1-4849-9CB0-E4D2FEE0C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944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0E24-49E5-452F-9770-467C4D4CBE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5CCC-A6E1-4849-9CB0-E4D2FEE0C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665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0E24-49E5-452F-9770-467C4D4CBE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5CCC-A6E1-4849-9CB0-E4D2FEE0C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33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avokotnik 3"/>
          <p:cNvSpPr>
            <a:spLocks noChangeArrowheads="1"/>
          </p:cNvSpPr>
          <p:nvPr userDrawn="1"/>
        </p:nvSpPr>
        <p:spPr bwMode="auto">
          <a:xfrm>
            <a:off x="7543536" y="2517838"/>
            <a:ext cx="4648465" cy="4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25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Неудержимая</a:t>
            </a:r>
            <a:r>
              <a:rPr lang="sl-SI" sz="2325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325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сила</a:t>
            </a:r>
            <a:endParaRPr lang="sl-SI" sz="2325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5" name="Slika 15" descr="ROSWERA_naslovnica1ko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3" r="32707"/>
          <a:stretch/>
        </p:blipFill>
        <p:spPr bwMode="auto">
          <a:xfrm>
            <a:off x="5656" y="1191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0108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D0471-D79C-4712-A6F6-84D20E82F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6D7665-6A4E-4F13-BFDC-67D0CDE43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216548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16BE8-DEB6-4FBE-B753-B4162CEB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C22065-BE3E-421A-9C0A-7B144E206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365174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698A4-B8BD-480D-B28D-780F02A8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58731-9D44-4EEC-9B7C-8372EEE24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984633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07FF2-1502-4D4D-870C-F0217179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4A3026-3C1D-4A7B-A775-A6C4B846B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2692DC-F357-4E6E-ADDE-895D65F84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82829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D3613-B210-4ECF-8DA1-D6C6A5AB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C83D4F-1981-479E-8D35-D859182B1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883ACA-E6B9-42FF-A73F-A01472888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EE2A18-E797-47EB-8400-8DC1B069B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562BC1-DAA9-401F-AFB4-6D19ADE85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44436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28FD1-CEAA-443C-B16A-DFF426B9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256369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6540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E77A-D2B0-4A78-B7F1-0F9289B3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5DAC8F-627C-479C-B816-FAA9802F5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8541C0-D5D2-448D-9825-9E75E46BF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09090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80DBA-C674-41AD-9EB9-F9636F35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6E2280-EB33-491D-9532-F48F0F8F6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30EF5D-461E-44EF-90D9-3589FD6C0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44149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38602F-8765-684C-AFCF-10646219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EC557-C3D7-8D44-B756-E45662197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18DB40-E6AD-4941-A24C-CF870377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CA761-3AE9-1644-AB7B-E95327E67E0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48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89040"/>
          </a:xfrm>
          <a:prstGeom prst="rect">
            <a:avLst/>
          </a:prstGeom>
        </p:spPr>
        <p:txBody>
          <a:bodyPr/>
          <a:lstStyle>
            <a:lvl2pPr marL="0">
              <a:buFont typeface="Arial" pitchFamily="34" charset="0"/>
              <a:buChar char="•"/>
              <a:defRPr/>
            </a:lvl2pPr>
            <a:lvl3pPr marL="0">
              <a:buFont typeface="Arial" pitchFamily="34" charset="0"/>
              <a:buChar char="•"/>
              <a:defRPr/>
            </a:lvl3pPr>
            <a:lvl4pPr marL="0">
              <a:buFont typeface="Arial" pitchFamily="34" charset="0"/>
              <a:buChar char="•"/>
              <a:defRPr/>
            </a:lvl4pPr>
            <a:lvl5pPr marL="0"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1871531" y="6356353"/>
            <a:ext cx="8064896" cy="365125"/>
          </a:xfrm>
          <a:prstGeom prst="rect">
            <a:avLst/>
          </a:prstGeom>
        </p:spPr>
        <p:txBody>
          <a:bodyPr/>
          <a:lstStyle/>
          <a:p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77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98003-1E31-4241-866C-75C5B9575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732"/>
            <a:ext cx="10972800" cy="44418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6" y="425455"/>
            <a:ext cx="81451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>
            <a:extLst>
              <a:ext uri="{FF2B5EF4-FFF2-40B4-BE49-F238E27FC236}">
                <a16:creationId xmlns:a16="http://schemas.microsoft.com/office/drawing/2014/main" id="{C6460008-2D95-48E7-AC1C-DA06D43C9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10236200" cy="863600"/>
          </a:xfrm>
          <a:prstGeom prst="rect">
            <a:avLst/>
          </a:prstGeom>
        </p:spPr>
        <p:txBody>
          <a:bodyPr vert="horz" lIns="135000" tIns="0" rIns="135000" bIns="0" rtlCol="0" anchor="ctr"/>
          <a:lstStyle>
            <a:lvl1pPr eaLnBrk="0" hangingPunct="0">
              <a:spcAft>
                <a:spcPts val="451"/>
              </a:spcAft>
              <a:defRPr sz="800"/>
            </a:lvl1pPr>
          </a:lstStyle>
          <a:p>
            <a:pPr>
              <a:defRPr/>
            </a:pPr>
            <a:endParaRPr lang="en-US" dirty="0">
              <a:solidFill>
                <a:srgbClr val="2A2A2A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785681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2F9B1-620B-0546-AAED-762D12B47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D8265B-27AB-4B40-BA04-FD4A00CC6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16D47B-2D94-3145-8AC2-C2D682179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C5C5-7771-B54A-864F-77E645B75F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8C51E-F14C-5F41-BADE-FC03E3C5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DB74A-78A2-AA45-B3EA-A6C3D480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990-AEA2-4E4A-AC1B-9B9FC5AD4D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199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14C6-61CB-1441-BC48-0FCD975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97730-F897-0747-81F9-E511B7D25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7604C-811B-8742-99C8-E36D5202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C5C5-7771-B54A-864F-77E645B75F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A4E2B-659D-9F45-B40C-47B9705E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2AA57-EBDC-6247-B83F-DFBE48A3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990-AEA2-4E4A-AC1B-9B9FC5AD4D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799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A7E9-6ADE-2545-BD66-24C442BB2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5E7CC-41DC-F04E-B9EE-533F7CCED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3D277-9412-9341-9950-F0AF237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C5C5-7771-B54A-864F-77E645B75F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52C24-6B3D-CD4D-A622-EAC83C4D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1E4D05-E187-084D-8BCC-0EF73F94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990-AEA2-4E4A-AC1B-9B9FC5AD4D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941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7DBFD-5E01-0C45-BDEC-32633802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7742A2-AA94-B04E-A86A-5BEFE3BC7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FF6D34-8448-214F-A19C-6AE87F9B1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3E4A59-5AE9-7441-8855-462597857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C5C5-7771-B54A-864F-77E645B75F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194CD3-CEFA-494F-84F0-DE2AEE9E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D5FB86-447F-EB4B-993B-6671FE02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990-AEA2-4E4A-AC1B-9B9FC5AD4D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955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2722B-E398-1345-9714-23CE8396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E085CF-34E0-E143-A615-0780D9E73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84D9B7-5A49-744D-9927-997F5DACF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5BD20E-C960-4C42-BD03-245E791B5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91558-C53E-9241-B2EF-C7D9BFB57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0B6741-7FD7-6248-AD1A-0CAF6BDC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C5C5-7771-B54A-864F-77E645B75F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5F5D4F-82C1-C34C-90A2-2092916B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87C66C-50B0-AD40-A1FD-43F4F815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990-AEA2-4E4A-AC1B-9B9FC5AD4D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00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C77C1-6274-044B-853E-4DC64FC9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7E689A-E70D-7447-AFE8-F155F1AA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C5C5-7771-B54A-864F-77E645B75F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97776E-6802-9443-85B7-3D8C869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14D52D-D967-4D4A-9515-53BB2343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990-AEA2-4E4A-AC1B-9B9FC5AD4D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7423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DEB019-98A1-694D-A132-CBD00AE3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C5C5-7771-B54A-864F-77E645B75F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524B83-E5CD-2B4B-98F5-004E7130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1E6E21-6B2E-854A-A1C6-A4ACA1AA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990-AEA2-4E4A-AC1B-9B9FC5AD4D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760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4D3F7-1DEF-0546-8EB3-3CC2B046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DFAD70-38A7-804F-86A6-4ADD58D81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6BDD0F-4871-A24F-80D8-92D05FE39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A92229-4E4D-1343-9863-5D9F4452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C5C5-7771-B54A-864F-77E645B75F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FB314B-1754-704F-9D88-4AD0A1F7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E02C56-4524-E347-97E4-FA142E53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990-AEA2-4E4A-AC1B-9B9FC5AD4D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633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6791A-96E5-864E-9AF9-CBE3305A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A3D564-FBE0-4049-8B1F-A80E29139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F34C6D-737E-004F-8C07-8159A07B7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0F7C51-D07E-6940-A1F3-D67699EC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C5C5-7771-B54A-864F-77E645B75F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1CD04E-BD6F-3142-B97D-4D98E415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2318C5-E318-5944-9AD5-6E283C3F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990-AEA2-4E4A-AC1B-9B9FC5AD4D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3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22109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0" cap="all"/>
            </a:lvl1pPr>
          </a:lstStyle>
          <a:p>
            <a:r>
              <a:rPr lang="ru-RU"/>
              <a:t>Образец заголовка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72090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1871531" y="6356353"/>
            <a:ext cx="8064896" cy="365125"/>
          </a:xfrm>
          <a:prstGeom prst="rect">
            <a:avLst/>
          </a:prstGeom>
        </p:spPr>
        <p:txBody>
          <a:bodyPr/>
          <a:lstStyle/>
          <a:p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103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20A94-4135-3C4B-8E2C-8DDB1DD6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61466E-BD6C-2649-B89B-58A9C83D5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ECC97-86E5-6543-8205-A18C22CD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C5C5-7771-B54A-864F-77E645B75F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24DFF-C096-4447-B46D-E447DBC6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EED7B9-377C-9148-B7D7-E60F864C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990-AEA2-4E4A-AC1B-9B9FC5AD4D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0094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2FDD2A-0F0A-8444-B162-C9E34BCFB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76EBBE-0F6A-8B41-ACDF-F64BBD4F1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0810BD-23E9-9547-A749-C205E6FD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C5C5-7771-B54A-864F-77E645B75F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35F411-C750-8A49-8237-EB976D3C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A61E10-899D-7947-8592-6BDBAE1E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990-AEA2-4E4A-AC1B-9B9FC5AD4D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78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98003-1E31-4241-866C-75C5B9575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731"/>
            <a:ext cx="109728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4" y="425455"/>
            <a:ext cx="81451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>
            <a:extLst>
              <a:ext uri="{FF2B5EF4-FFF2-40B4-BE49-F238E27FC236}">
                <a16:creationId xmlns:a16="http://schemas.microsoft.com/office/drawing/2014/main" id="{C6460008-2D95-48E7-AC1C-DA06D43C9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1023620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563"/>
            </a:lvl1pPr>
          </a:lstStyle>
          <a:p>
            <a:pPr algn="l">
              <a:spcAft>
                <a:spcPts val="338"/>
              </a:spcAft>
              <a:defRPr/>
            </a:pPr>
            <a:endParaRPr lang="en-US">
              <a:solidFill>
                <a:srgbClr val="2A2A2A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887403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io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Repatha_Icon_PMS437_45%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0" t="37697"/>
          <a:stretch>
            <a:fillRect/>
          </a:stretch>
        </p:blipFill>
        <p:spPr bwMode="auto">
          <a:xfrm>
            <a:off x="0" y="0"/>
            <a:ext cx="1610784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/>
          <p:cNvCxnSpPr/>
          <p:nvPr userDrawn="1"/>
        </p:nvCxnSpPr>
        <p:spPr>
          <a:xfrm>
            <a:off x="11326284" y="6461128"/>
            <a:ext cx="0" cy="220663"/>
          </a:xfrm>
          <a:prstGeom prst="line">
            <a:avLst/>
          </a:prstGeom>
          <a:ln w="9525" cmpd="sng">
            <a:solidFill>
              <a:srgbClr val="001E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5" descr="Amgen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6" y="6424613"/>
            <a:ext cx="150283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19"/>
          <p:cNvCxnSpPr/>
          <p:nvPr userDrawn="1"/>
        </p:nvCxnSpPr>
        <p:spPr>
          <a:xfrm>
            <a:off x="0" y="1141413"/>
            <a:ext cx="12192000" cy="0"/>
          </a:xfrm>
          <a:prstGeom prst="line">
            <a:avLst/>
          </a:prstGeom>
          <a:ln w="76200" cmpd="sng">
            <a:solidFill>
              <a:srgbClr val="DC27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11334753" y="6480177"/>
            <a:ext cx="279537" cy="207737"/>
          </a:xfrm>
          <a:prstGeom prst="rect">
            <a:avLst/>
          </a:prstGeom>
          <a:noFill/>
          <a:ln>
            <a:noFill/>
          </a:ln>
        </p:spPr>
        <p:txBody>
          <a:bodyPr wrap="none" lIns="68567" tIns="34284" rIns="68567" bIns="34284">
            <a:spAutoFit/>
          </a:bodyPr>
          <a:lstStyle>
            <a:lvl1pPr defTabSz="455613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defTabSz="455613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455613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455613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455613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2B5A5B74-13E7-E040-88E1-582AE47E74C8}" type="slidenum">
              <a:rPr lang="en-US" altLang="ru-RU" sz="900">
                <a:solidFill>
                  <a:srgbClr val="E63C2F"/>
                </a:solidFill>
                <a:latin typeface="Arial" charset="0"/>
              </a:rPr>
              <a:pPr/>
              <a:t>‹#›</a:t>
            </a:fld>
            <a:endParaRPr lang="en-US" altLang="ru-RU" sz="900">
              <a:solidFill>
                <a:srgbClr val="E63C2F"/>
              </a:solidFill>
              <a:latin typeface="Arial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68" y="6213478"/>
            <a:ext cx="1619251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670760" y="186267"/>
            <a:ext cx="10476089" cy="905344"/>
          </a:xfrm>
        </p:spPr>
        <p:txBody>
          <a:bodyPr>
            <a:normAutofit/>
          </a:bodyPr>
          <a:lstStyle>
            <a:lvl1pPr>
              <a:defRPr sz="1800" b="1" i="0" cap="all" baseline="0">
                <a:solidFill>
                  <a:srgbClr val="001E61"/>
                </a:solidFill>
                <a:latin typeface="Arial Narrow"/>
                <a:cs typeface="Arial Narrow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02108" y="1582462"/>
            <a:ext cx="11176437" cy="3494690"/>
          </a:xfrm>
        </p:spPr>
        <p:txBody>
          <a:bodyPr/>
          <a:lstStyle>
            <a:lvl1pPr>
              <a:defRPr>
                <a:solidFill>
                  <a:srgbClr val="001E61"/>
                </a:solidFill>
              </a:defRPr>
            </a:lvl1pPr>
            <a:lvl2pPr>
              <a:spcBef>
                <a:spcPts val="900"/>
              </a:spcBef>
              <a:buClr>
                <a:srgbClr val="001E61"/>
              </a:buClr>
              <a:defRPr>
                <a:solidFill>
                  <a:srgbClr val="001E61"/>
                </a:solidFill>
              </a:defRPr>
            </a:lvl2pPr>
            <a:lvl3pPr>
              <a:spcBef>
                <a:spcPts val="900"/>
              </a:spcBef>
              <a:buClr>
                <a:srgbClr val="001E61"/>
              </a:buClr>
              <a:defRPr sz="1350">
                <a:solidFill>
                  <a:srgbClr val="001E61"/>
                </a:solidFill>
              </a:defRPr>
            </a:lvl3pPr>
            <a:lvl4pPr marL="1199930" indent="-171419">
              <a:spcBef>
                <a:spcPts val="900"/>
              </a:spcBef>
              <a:buClr>
                <a:srgbClr val="001E61"/>
              </a:buClr>
              <a:buFont typeface="Wingdings" charset="2"/>
              <a:buChar char="§"/>
              <a:defRPr sz="1200">
                <a:solidFill>
                  <a:srgbClr val="001E61"/>
                </a:solidFill>
              </a:defRPr>
            </a:lvl4pPr>
            <a:lvl5pPr>
              <a:spcBef>
                <a:spcPts val="900"/>
              </a:spcBef>
              <a:buClr>
                <a:srgbClr val="001E61"/>
              </a:buClr>
              <a:defRPr sz="1050">
                <a:solidFill>
                  <a:srgbClr val="001E61"/>
                </a:solidFill>
              </a:defRPr>
            </a:lvl5pPr>
            <a:lvl6pPr marL="1885603" indent="-171419">
              <a:spcBef>
                <a:spcPts val="900"/>
              </a:spcBef>
              <a:buClr>
                <a:srgbClr val="001E61"/>
              </a:buClr>
              <a:buSzPct val="55000"/>
              <a:buFont typeface="Wingdings" charset="2"/>
              <a:buChar char="u"/>
              <a:defRPr sz="900">
                <a:solidFill>
                  <a:srgbClr val="001E61"/>
                </a:solidFill>
              </a:defRPr>
            </a:lvl6pPr>
            <a:lvl7pPr marL="2228441" indent="-171419">
              <a:spcBef>
                <a:spcPts val="900"/>
              </a:spcBef>
              <a:buClr>
                <a:srgbClr val="001E61"/>
              </a:buClr>
              <a:buSzPct val="100000"/>
              <a:buFont typeface="Courier New"/>
              <a:buChar char="o"/>
              <a:defRPr sz="750">
                <a:solidFill>
                  <a:srgbClr val="001E6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287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7A950BC7-8B17-6946-AE48-02EF9C54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B3D5690-C337-A24C-803F-85E43A33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2B607D55-F3FA-E940-AC5F-CDA5AC63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A64B2-2A8E-9E40-AAC5-DFEECAE2645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378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3" y="116635"/>
            <a:ext cx="10464800" cy="683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902" y="6669088"/>
            <a:ext cx="317500" cy="157162"/>
          </a:xfrm>
        </p:spPr>
        <p:txBody>
          <a:bodyPr/>
          <a:lstStyle>
            <a:lvl1pPr>
              <a:defRPr>
                <a:solidFill>
                  <a:srgbClr val="58585A"/>
                </a:solidFill>
              </a:defRPr>
            </a:lvl1pPr>
          </a:lstStyle>
          <a:p>
            <a:fld id="{78EE6DC0-8E1B-3849-B32C-524D0BCE231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7353251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334" y="5575060"/>
            <a:ext cx="11853333" cy="27441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28912" y="1141257"/>
            <a:ext cx="1084579" cy="48414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21933" y="1752722"/>
            <a:ext cx="11092103" cy="0"/>
          </a:xfrm>
          <a:custGeom>
            <a:avLst/>
            <a:gdLst/>
            <a:ahLst/>
            <a:cxnLst/>
            <a:rect l="l" t="t" r="r" b="b"/>
            <a:pathLst>
              <a:path w="9150985">
                <a:moveTo>
                  <a:pt x="0" y="0"/>
                </a:moveTo>
                <a:lnTo>
                  <a:pt x="9150538" y="0"/>
                </a:lnTo>
              </a:path>
            </a:pathLst>
          </a:custGeom>
          <a:ln w="22912">
            <a:solidFill>
              <a:srgbClr val="666568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82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3619">
              <a:spcBef>
                <a:spcPts val="13"/>
              </a:spcBef>
            </a:pPr>
            <a:fld id="{81D60167-4931-47E6-BA6A-407CBD079E47}" type="slidenum">
              <a:rPr lang="ru-RU" smtClean="0"/>
              <a:pPr marL="33619">
                <a:spcBef>
                  <a:spcPts val="13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1565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E4775E2-C349-5D46-8B00-EEEC2FC3F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133600" y="4145279"/>
            <a:ext cx="9448800" cy="1219200"/>
          </a:xfrm>
        </p:spPr>
        <p:txBody>
          <a:bodyPr anchor="b" anchorCtr="0">
            <a:noAutofit/>
          </a:bodyPr>
          <a:lstStyle>
            <a:lvl1pPr>
              <a:defRPr sz="4267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133600" y="5486400"/>
            <a:ext cx="6705600" cy="97536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="1" i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00832" y="421541"/>
            <a:ext cx="10876800" cy="3513600"/>
          </a:xfrm>
          <a:solidFill>
            <a:srgbClr val="CCCCCC"/>
          </a:solidFill>
        </p:spPr>
        <p:txBody>
          <a:bodyPr tIns="1116000" anchor="t" anchorCtr="0">
            <a:normAutofit/>
          </a:bodyPr>
          <a:lstStyle>
            <a:lvl1pPr marL="1439297" marR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5331751" algn="r"/>
                <a:tab pos="10972526" algn="r"/>
              </a:tabLst>
              <a:defRPr lang="en-US" sz="1267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53440"/>
            <a:ext cx="3048000" cy="73152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 sz="1333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377294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133600" y="1950721"/>
            <a:ext cx="9448800" cy="2802913"/>
          </a:xfrm>
        </p:spPr>
        <p:txBody>
          <a:bodyPr anchor="b" anchorCtr="0">
            <a:noAutofit/>
          </a:bodyPr>
          <a:lstStyle>
            <a:lvl1pPr>
              <a:defRPr sz="42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133600" y="4876800"/>
            <a:ext cx="94488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53440"/>
            <a:ext cx="3048000" cy="73152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 sz="1333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A5AF66-6AD0-0748-89FA-2E250B707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570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5073" indent="-455073">
              <a:buSzPct val="100000"/>
              <a:buFont typeface="+mj-lt"/>
              <a:buAutoNum type="arabicPeriod"/>
              <a:tabLst>
                <a:tab pos="5331751" algn="r"/>
                <a:tab pos="10972526" algn="r"/>
              </a:tabLst>
              <a:defRPr baseline="0"/>
            </a:lvl1pPr>
            <a:lvl2pPr marL="766214" indent="-311143">
              <a:defRPr baseline="0"/>
            </a:lvl2pPr>
            <a:lvl3pPr marL="1068891" indent="-302676">
              <a:defRPr baseline="0"/>
            </a:lvl3pPr>
            <a:lvl4pPr marL="1371566" indent="-302676">
              <a:defRPr baseline="0"/>
            </a:lvl4pPr>
            <a:lvl5pPr marL="1676358" indent="-304792"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2252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294379" cy="398904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294379" cy="398904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1871531" y="6356353"/>
            <a:ext cx="8064896" cy="365125"/>
          </a:xfrm>
          <a:prstGeom prst="rect">
            <a:avLst/>
          </a:prstGeom>
        </p:spPr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9494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4792" indent="-304792">
              <a:buSzPct val="100000"/>
              <a:buFont typeface="Wingdings" charset="2"/>
              <a:buChar char="§"/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08577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361517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28800"/>
            <a:ext cx="536448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9712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47472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640" y="1828800"/>
            <a:ext cx="347472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5"/>
          </p:nvPr>
        </p:nvSpPr>
        <p:spPr>
          <a:xfrm>
            <a:off x="8107680" y="1828800"/>
            <a:ext cx="347472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688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36448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6217920" y="1828800"/>
            <a:ext cx="5364480" cy="35966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1792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4192981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10972800" cy="48192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609600" y="2381957"/>
            <a:ext cx="1097280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5547360"/>
            <a:ext cx="1097280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76007358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09600" y="2381957"/>
            <a:ext cx="536448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217920" y="2381957"/>
            <a:ext cx="536448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10972800" cy="48192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1792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6069858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609600" y="2381957"/>
            <a:ext cx="347472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358640" y="2381957"/>
            <a:ext cx="347472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8107680" y="2381957"/>
            <a:ext cx="347472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10972800" cy="48192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35864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10768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63809707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28800"/>
            <a:ext cx="5364480" cy="41452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609600" y="1828800"/>
            <a:ext cx="5364480" cy="35966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298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328160" y="1828800"/>
            <a:ext cx="7254240" cy="41452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609600" y="1828800"/>
            <a:ext cx="3474720" cy="35966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10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00835" y="-182880"/>
            <a:ext cx="10181565" cy="7229856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133600" y="1341119"/>
            <a:ext cx="9448800" cy="413993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4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306910" indent="-306910">
              <a:spcBef>
                <a:spcPts val="8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306910" indent="0">
              <a:spcBef>
                <a:spcPts val="800"/>
              </a:spcBef>
              <a:buNone/>
              <a:defRPr/>
            </a:lvl3pPr>
            <a:lvl4pPr marL="914377" indent="-306910">
              <a:spcBef>
                <a:spcPts val="800"/>
              </a:spcBef>
              <a:defRPr/>
            </a:lvl4pPr>
            <a:lvl5pPr marL="1223403" indent="-309026"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“Quote goes here.”</a:t>
            </a:r>
          </a:p>
          <a:p>
            <a:pPr lvl="1"/>
            <a:r>
              <a:rPr lang="en-US" dirty="0"/>
              <a:t>Attribution, if needed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5E4D8C-596E-D644-8AA7-DBFA149284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86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A4008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486400" cy="341436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A4008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7"/>
            <a:ext cx="5488555" cy="341436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1871531" y="6356353"/>
            <a:ext cx="8064896" cy="365125"/>
          </a:xfrm>
          <a:prstGeom prst="rect">
            <a:avLst/>
          </a:prstGeom>
        </p:spPr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884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42" name="Straight Connector 41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>
            <a:spLocks noGrp="1"/>
          </p:cNvSpPr>
          <p:nvPr>
            <p:ph type="ctrTitle"/>
          </p:nvPr>
        </p:nvSpPr>
        <p:spPr bwMode="auto">
          <a:xfrm>
            <a:off x="2133600" y="4145280"/>
            <a:ext cx="9448800" cy="1219200"/>
          </a:xfrm>
        </p:spPr>
        <p:txBody>
          <a:bodyPr anchor="b" anchorCtr="0">
            <a:noAutofit/>
          </a:bodyPr>
          <a:lstStyle>
            <a:lvl1pPr>
              <a:defRPr sz="42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133600" y="5486400"/>
            <a:ext cx="6705600" cy="9753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="1" i="0" spc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</a:t>
            </a:r>
            <a:r>
              <a:rPr lang="en-US" dirty="0"/>
              <a:t>   </a:t>
            </a:r>
            <a:r>
              <a:rPr lang="en-US" dirty="0" err="1"/>
              <a:t>btitle</a:t>
            </a:r>
            <a:r>
              <a:rPr lang="en-US" dirty="0"/>
              <a:t>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00832" y="421541"/>
            <a:ext cx="10876800" cy="35136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439297" marR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5331751" algn="r"/>
                <a:tab pos="10972526" algn="r"/>
              </a:tabLst>
              <a:defRPr lang="en-US" sz="1267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E6C8E6-00B0-984D-96B9-60F58388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1004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400835" y="-182880"/>
            <a:ext cx="10181565" cy="7229856"/>
            <a:chOff x="1050626" y="-137160"/>
            <a:chExt cx="7636174" cy="5422392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2133600" y="1950721"/>
            <a:ext cx="9448800" cy="2802913"/>
          </a:xfrm>
        </p:spPr>
        <p:txBody>
          <a:bodyPr anchor="b" anchorCtr="0">
            <a:noAutofit/>
          </a:bodyPr>
          <a:lstStyle>
            <a:lvl1pPr>
              <a:defRPr sz="426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auto">
          <a:xfrm>
            <a:off x="2133600" y="4876800"/>
            <a:ext cx="94488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6A24D-6BB8-474F-8F69-48CC49652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0256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66445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70838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>
          <a:xfrm>
            <a:off x="2133600" y="4145280"/>
            <a:ext cx="9448800" cy="12199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267" b="1" i="0" spc="-133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4267" b="1" i="0" spc="-133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4267" b="1" i="0" spc="-133" dirty="0">
              <a:latin typeface="+mj-lt"/>
              <a:ea typeface="Arial Black" charset="0"/>
              <a:cs typeface="Arial Black" charset="0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00832" y="421541"/>
            <a:ext cx="10876800" cy="35136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439297" marR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5331751" algn="r"/>
                <a:tab pos="10972526" algn="r"/>
              </a:tabLst>
              <a:defRPr lang="en-US" sz="1267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33F970-4F3C-A744-9D6D-B0FDBD4481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156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400835" y="-182880"/>
            <a:ext cx="10181565" cy="7229856"/>
            <a:chOff x="1050626" y="-137160"/>
            <a:chExt cx="7636174" cy="5422392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 userDrawn="1"/>
        </p:nvSpPr>
        <p:spPr>
          <a:xfrm>
            <a:off x="2133600" y="1950720"/>
            <a:ext cx="9448800" cy="2804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267" b="1" i="0" spc="-133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4267" b="1" i="0" spc="-133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4267" b="1" i="0" spc="-133" dirty="0">
              <a:latin typeface="+mj-lt"/>
              <a:ea typeface="Arial Black" charset="0"/>
              <a:cs typeface="Arial Blac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A1FF81-AC4A-5744-B23B-E24980FE4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0194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568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9566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040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79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1871531" y="6356353"/>
            <a:ext cx="8064896" cy="365125"/>
          </a:xfrm>
          <a:prstGeom prst="rect">
            <a:avLst/>
          </a:prstGeom>
        </p:spPr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9182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398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4306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800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886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4679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581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1516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357635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EF7BEA-37F3-554A-A8D9-CB65E16BA940}"/>
              </a:ext>
            </a:extLst>
          </p:cNvPr>
          <p:cNvSpPr/>
          <p:nvPr userDrawn="1"/>
        </p:nvSpPr>
        <p:spPr>
          <a:xfrm>
            <a:off x="0" y="863600"/>
            <a:ext cx="1219200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8482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76" y="0"/>
            <a:ext cx="11529423" cy="131445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39CEE5-17CB-4595-8935-8E9EFDE1A6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39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1871531" y="6356353"/>
            <a:ext cx="8064896" cy="365125"/>
          </a:xfrm>
          <a:prstGeom prst="rect">
            <a:avLst/>
          </a:prstGeom>
        </p:spPr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229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39CEE5-17CB-4595-8935-8E9EFDE1A6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3851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0201" y="1635125"/>
            <a:ext cx="5689599" cy="454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635125"/>
            <a:ext cx="5689599" cy="454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39CEE5-17CB-4595-8935-8E9EFDE1A6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9977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1"/>
            <a:ext cx="11531600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30200" y="1635125"/>
            <a:ext cx="5667375" cy="86995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0200" y="2505075"/>
            <a:ext cx="5667375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35125"/>
            <a:ext cx="5689600" cy="86995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8960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39CEE5-17CB-4595-8935-8E9EFDE1A6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5813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77" y="0"/>
            <a:ext cx="11529423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39CEE5-17CB-4595-8935-8E9EFDE1A6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5418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76" y="0"/>
            <a:ext cx="11529423" cy="10276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39CEE5-17CB-4595-8935-8E9EFDE1A6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1E8C341-449F-4337-AF59-5136E3B306D9}"/>
              </a:ext>
            </a:extLst>
          </p:cNvPr>
          <p:cNvSpPr/>
          <p:nvPr userDrawn="1"/>
        </p:nvSpPr>
        <p:spPr>
          <a:xfrm>
            <a:off x="0" y="1027612"/>
            <a:ext cx="12192000" cy="89988"/>
          </a:xfrm>
          <a:prstGeom prst="rect">
            <a:avLst/>
          </a:prstGeom>
          <a:gradFill>
            <a:gsLst>
              <a:gs pos="65000">
                <a:srgbClr val="32AC93"/>
              </a:gs>
              <a:gs pos="50500">
                <a:srgbClr val="19A5AC"/>
              </a:gs>
              <a:gs pos="33000">
                <a:schemeClr val="accent1"/>
              </a:gs>
              <a:gs pos="8000">
                <a:schemeClr val="accent3"/>
              </a:gs>
              <a:gs pos="94000">
                <a:schemeClr val="accent2">
                  <a:alpha val="9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4771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9B55E9E0-CD7A-4899-98D5-93EB298214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7622" y="6350035"/>
            <a:ext cx="9202407" cy="220048"/>
          </a:xfrm>
        </p:spPr>
        <p:txBody>
          <a:bodyPr t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 and/or Footnotes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9C925C-29BE-4A0C-B6E5-3567A319D7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srgbClr val="0B77BD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D2DE15-66A4-4180-9A81-1762E154DD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89683F4-0D01-4B84-AF0E-A7ACEBB28530}" type="slidenum">
              <a:rPr lang="en-GB" smtClean="0">
                <a:solidFill>
                  <a:srgbClr val="004350"/>
                </a:solidFill>
              </a:rPr>
              <a:pPr/>
              <a:t>‹#›</a:t>
            </a:fld>
            <a:endParaRPr lang="en-GB">
              <a:solidFill>
                <a:srgbClr val="0043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31208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C38862-52AE-4D73-9DD5-E4E328BF0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B77BD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B89281-66E8-49B4-BEAE-66E8E64F42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9683F4-0D01-4B84-AF0E-A7ACEBB28530}" type="slidenum">
              <a:rPr lang="en-GB" smtClean="0">
                <a:solidFill>
                  <a:srgbClr val="004350"/>
                </a:solidFill>
              </a:rPr>
              <a:pPr/>
              <a:t>‹#›</a:t>
            </a:fld>
            <a:endParaRPr lang="en-GB">
              <a:solidFill>
                <a:srgbClr val="004350"/>
              </a:solidFill>
            </a:endParaRP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13B32CD-3490-4009-9D4B-8C76509F46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7622" y="6350035"/>
            <a:ext cx="9202407" cy="220048"/>
          </a:xfrm>
        </p:spPr>
        <p:txBody>
          <a:bodyPr t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 and/or Footnotes</a:t>
            </a:r>
          </a:p>
        </p:txBody>
      </p:sp>
    </p:spTree>
    <p:extLst>
      <p:ext uri="{BB962C8B-B14F-4D97-AF65-F5344CB8AC3E}">
        <p14:creationId xmlns:p14="http://schemas.microsoft.com/office/powerpoint/2010/main" val="1450002857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9B55E9E0-CD7A-4899-98D5-93EB298214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7622" y="6350035"/>
            <a:ext cx="9202407" cy="220048"/>
          </a:xfrm>
        </p:spPr>
        <p:txBody>
          <a:bodyPr t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 and/or Footnotes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9C925C-29BE-4A0C-B6E5-3567A319D7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B77BD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D2DE15-66A4-4180-9A81-1762E154DD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9683F4-0D01-4B84-AF0E-A7ACEBB28530}" type="slidenum">
              <a:rPr lang="en-GB" smtClean="0">
                <a:solidFill>
                  <a:srgbClr val="004350"/>
                </a:solidFill>
              </a:rPr>
              <a:pPr/>
              <a:t>‹#›</a:t>
            </a:fld>
            <a:endParaRPr lang="en-GB">
              <a:solidFill>
                <a:srgbClr val="0043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39071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5F6753-A094-486F-9EB8-A82F663DA2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2752" y="1764792"/>
            <a:ext cx="10838688" cy="4352544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70130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 flipH="1">
            <a:off x="6066972" y="5541848"/>
            <a:ext cx="6125029" cy="1316152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B35B42B-BA37-554D-89D4-BE9F04A1D2D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38200" y="1662548"/>
            <a:ext cx="10956925" cy="4535055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3281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89040"/>
          </a:xfrm>
          <a:prstGeom prst="rect">
            <a:avLst/>
          </a:prstGeom>
        </p:spPr>
        <p:txBody>
          <a:bodyPr/>
          <a:lstStyle>
            <a:lvl2pPr marL="0">
              <a:buFont typeface="Arial" pitchFamily="34" charset="0"/>
              <a:buChar char="•"/>
              <a:defRPr/>
            </a:lvl2pPr>
            <a:lvl3pPr marL="0">
              <a:buFont typeface="Arial" pitchFamily="34" charset="0"/>
              <a:buChar char="•"/>
              <a:defRPr/>
            </a:lvl3pPr>
            <a:lvl4pPr marL="0">
              <a:buFont typeface="Arial" pitchFamily="34" charset="0"/>
              <a:buChar char="•"/>
              <a:defRPr/>
            </a:lvl4pPr>
            <a:lvl5pPr marL="0"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1871531" y="6356351"/>
            <a:ext cx="8064896" cy="365125"/>
          </a:xfrm>
          <a:prstGeom prst="rect">
            <a:avLst/>
          </a:prstGeom>
        </p:spPr>
        <p:txBody>
          <a:bodyPr/>
          <a:lstStyle/>
          <a:p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74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5" y="273054"/>
            <a:ext cx="6712261" cy="53161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A40084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3950229" cy="4145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1871531" y="6356353"/>
            <a:ext cx="8064896" cy="365125"/>
          </a:xfrm>
          <a:prstGeom prst="rect">
            <a:avLst/>
          </a:prstGeom>
        </p:spPr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336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95400"/>
            <a:ext cx="10972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414184"/>
            <a:ext cx="377952" cy="21945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88B07781-9051-42E7-B3A7-296398EE0D6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2642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1" y="1"/>
            <a:ext cx="12191999" cy="1062855"/>
          </a:xfrm>
          <a:prstGeom prst="rect">
            <a:avLst/>
          </a:prstGeom>
          <a:solidFill>
            <a:srgbClr val="9FD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5" y="1"/>
            <a:ext cx="10515600" cy="1029903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rgbClr val="3F5BAE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15" y="1143000"/>
            <a:ext cx="10515600" cy="153488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1" y="6359980"/>
            <a:ext cx="11233151" cy="432707"/>
          </a:xfrm>
        </p:spPr>
        <p:txBody>
          <a:bodyPr anchor="b">
            <a:noAutofit/>
          </a:bodyPr>
          <a:lstStyle>
            <a:lvl1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275984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io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Repatha_Icon_PMS437_45%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0" t="37697"/>
          <a:stretch>
            <a:fillRect/>
          </a:stretch>
        </p:blipFill>
        <p:spPr bwMode="auto">
          <a:xfrm>
            <a:off x="0" y="0"/>
            <a:ext cx="1610784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/>
          <p:cNvCxnSpPr/>
          <p:nvPr userDrawn="1"/>
        </p:nvCxnSpPr>
        <p:spPr>
          <a:xfrm>
            <a:off x="11326284" y="6461126"/>
            <a:ext cx="0" cy="220663"/>
          </a:xfrm>
          <a:prstGeom prst="line">
            <a:avLst/>
          </a:prstGeom>
          <a:ln w="9525" cmpd="sng">
            <a:solidFill>
              <a:srgbClr val="001E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5" descr="Amgen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4" y="6424613"/>
            <a:ext cx="150283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19"/>
          <p:cNvCxnSpPr/>
          <p:nvPr userDrawn="1"/>
        </p:nvCxnSpPr>
        <p:spPr>
          <a:xfrm>
            <a:off x="0" y="1141413"/>
            <a:ext cx="12192000" cy="0"/>
          </a:xfrm>
          <a:prstGeom prst="line">
            <a:avLst/>
          </a:prstGeom>
          <a:ln w="76200" cmpd="sng">
            <a:solidFill>
              <a:srgbClr val="DC27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11334752" y="6480176"/>
            <a:ext cx="372181" cy="276983"/>
          </a:xfrm>
          <a:prstGeom prst="rect">
            <a:avLst/>
          </a:prstGeom>
          <a:noFill/>
          <a:ln>
            <a:noFill/>
          </a:ln>
        </p:spPr>
        <p:txBody>
          <a:bodyPr wrap="none" lIns="91422" tIns="45712" rIns="91422" bIns="45712">
            <a:spAutoFit/>
          </a:bodyPr>
          <a:lstStyle>
            <a:lvl1pPr defTabSz="455613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defTabSz="455613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455613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455613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455613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2B5A5B74-13E7-E040-88E1-582AE47E74C8}" type="slidenum">
              <a:rPr lang="en-US" altLang="ru-RU" sz="1200">
                <a:solidFill>
                  <a:srgbClr val="E63C2F"/>
                </a:solidFill>
                <a:latin typeface="Arial" charset="0"/>
              </a:rPr>
              <a:pPr/>
              <a:t>‹#›</a:t>
            </a:fld>
            <a:endParaRPr lang="en-US" altLang="ru-RU" sz="1200">
              <a:solidFill>
                <a:srgbClr val="E63C2F"/>
              </a:solidFill>
              <a:latin typeface="Arial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67" y="6213476"/>
            <a:ext cx="1619251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670758" y="186267"/>
            <a:ext cx="10476089" cy="905344"/>
          </a:xfrm>
        </p:spPr>
        <p:txBody>
          <a:bodyPr>
            <a:normAutofit/>
          </a:bodyPr>
          <a:lstStyle>
            <a:lvl1pPr>
              <a:defRPr sz="2400" b="1" i="0" cap="all" baseline="0">
                <a:solidFill>
                  <a:srgbClr val="001E61"/>
                </a:solidFill>
                <a:latin typeface="Arial Narrow"/>
                <a:cs typeface="Arial Narrow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02107" y="1582462"/>
            <a:ext cx="11176437" cy="3494690"/>
          </a:xfrm>
        </p:spPr>
        <p:txBody>
          <a:bodyPr/>
          <a:lstStyle>
            <a:lvl1pPr>
              <a:defRPr>
                <a:solidFill>
                  <a:srgbClr val="001E61"/>
                </a:solidFill>
              </a:defRPr>
            </a:lvl1pPr>
            <a:lvl2pPr>
              <a:spcBef>
                <a:spcPts val="1200"/>
              </a:spcBef>
              <a:buClr>
                <a:srgbClr val="001E61"/>
              </a:buClr>
              <a:defRPr>
                <a:solidFill>
                  <a:srgbClr val="001E61"/>
                </a:solidFill>
              </a:defRPr>
            </a:lvl2pPr>
            <a:lvl3pPr>
              <a:spcBef>
                <a:spcPts val="1200"/>
              </a:spcBef>
              <a:buClr>
                <a:srgbClr val="001E61"/>
              </a:buClr>
              <a:defRPr sz="1800">
                <a:solidFill>
                  <a:srgbClr val="001E61"/>
                </a:solidFill>
              </a:defRPr>
            </a:lvl3pPr>
            <a:lvl4pPr marL="1599906" indent="-228558">
              <a:spcBef>
                <a:spcPts val="1200"/>
              </a:spcBef>
              <a:buClr>
                <a:srgbClr val="001E61"/>
              </a:buClr>
              <a:buFont typeface="Wingdings" charset="2"/>
              <a:buChar char="§"/>
              <a:defRPr sz="1600">
                <a:solidFill>
                  <a:srgbClr val="001E61"/>
                </a:solidFill>
              </a:defRPr>
            </a:lvl4pPr>
            <a:lvl5pPr>
              <a:spcBef>
                <a:spcPts val="1200"/>
              </a:spcBef>
              <a:buClr>
                <a:srgbClr val="001E61"/>
              </a:buClr>
              <a:defRPr sz="1400">
                <a:solidFill>
                  <a:srgbClr val="001E61"/>
                </a:solidFill>
              </a:defRPr>
            </a:lvl5pPr>
            <a:lvl6pPr marL="2514137" indent="-228558">
              <a:spcBef>
                <a:spcPts val="1200"/>
              </a:spcBef>
              <a:buClr>
                <a:srgbClr val="001E61"/>
              </a:buClr>
              <a:buSzPct val="55000"/>
              <a:buFont typeface="Wingdings" charset="2"/>
              <a:buChar char="u"/>
              <a:defRPr sz="1200">
                <a:solidFill>
                  <a:srgbClr val="001E61"/>
                </a:solidFill>
              </a:defRPr>
            </a:lvl6pPr>
            <a:lvl7pPr marL="2971254" indent="-228558">
              <a:spcBef>
                <a:spcPts val="1200"/>
              </a:spcBef>
              <a:buClr>
                <a:srgbClr val="001E61"/>
              </a:buClr>
              <a:buSzPct val="100000"/>
              <a:buFont typeface="Courier New"/>
              <a:buChar char="o"/>
              <a:defRPr sz="1000">
                <a:solidFill>
                  <a:srgbClr val="001E6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7480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C38862-52AE-4D73-9DD5-E4E328BF0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9425" y="0"/>
            <a:ext cx="11304587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FOR INTERNAL USE ONLY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B89281-66E8-49B4-BEAE-66E8E64F42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89683F4-0D01-4B84-AF0E-A7ACEBB285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C0BC782F-85EC-4CFB-8F50-C6D511139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47851" y="6350034"/>
            <a:ext cx="9864000" cy="195814"/>
          </a:xfrm>
        </p:spPr>
        <p:txBody>
          <a:bodyPr t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References and/or Footnotes</a:t>
            </a:r>
          </a:p>
        </p:txBody>
      </p:sp>
    </p:spTree>
    <p:extLst>
      <p:ext uri="{BB962C8B-B14F-4D97-AF65-F5344CB8AC3E}">
        <p14:creationId xmlns:p14="http://schemas.microsoft.com/office/powerpoint/2010/main" val="3192631344"/>
      </p:ext>
    </p:extLst>
  </p:cSld>
  <p:clrMapOvr>
    <a:masterClrMapping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6" y="1772819"/>
            <a:ext cx="5544000" cy="15765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C38862-52AE-4D73-9DD5-E4E328BF0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FOR INTERNAL USE ONLY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B89281-66E8-49B4-BEAE-66E8E64F42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89683F4-0D01-4B84-AF0E-A7ACEBB285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0C0144-224A-4018-9B47-C2A43EB7ED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632" y="1772819"/>
            <a:ext cx="5544000" cy="15765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4D8FA5F-4014-4FF9-B634-7D00B308C0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7851" y="6350034"/>
            <a:ext cx="9864000" cy="195814"/>
          </a:xfrm>
        </p:spPr>
        <p:txBody>
          <a:bodyPr t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References and/or Footnotes</a:t>
            </a:r>
          </a:p>
        </p:txBody>
      </p:sp>
    </p:spTree>
    <p:extLst>
      <p:ext uri="{BB962C8B-B14F-4D97-AF65-F5344CB8AC3E}">
        <p14:creationId xmlns:p14="http://schemas.microsoft.com/office/powerpoint/2010/main" val="36641808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931">
          <p15:clr>
            <a:srgbClr val="FBAE4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84491" y="6477001"/>
            <a:ext cx="10629635" cy="30691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GB" dirty="0"/>
              <a:t>Abbreviations</a:t>
            </a:r>
            <a:br>
              <a:rPr lang="en-GB" dirty="0"/>
            </a:br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9643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" y="485245"/>
            <a:ext cx="9220200" cy="1056218"/>
          </a:xfrm>
        </p:spPr>
        <p:txBody>
          <a:bodyPr anchor="ctr" anchorCtr="0"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61" y="1781178"/>
            <a:ext cx="10629900" cy="45688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84491" y="6477001"/>
            <a:ext cx="10629635" cy="30691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GB" dirty="0"/>
              <a:t>Abbreviations</a:t>
            </a:r>
            <a:br>
              <a:rPr lang="en-GB" dirty="0"/>
            </a:br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3614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39CEE5-17CB-4595-8935-8E9EFDE1A6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F626575-CBFC-4863-ABBD-F14B9F4B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76" y="136525"/>
            <a:ext cx="11529423" cy="10276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38293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 flipH="1">
            <a:off x="6066972" y="5541848"/>
            <a:ext cx="6125029" cy="1316152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5B42B-BA37-554D-89D4-BE9F04A1D2D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38201" y="1662547"/>
            <a:ext cx="10956925" cy="4535055"/>
          </a:xfrm>
          <a:prstGeom prst="rect">
            <a:avLst/>
          </a:prstGeom>
        </p:spPr>
        <p:txBody>
          <a:bodyPr/>
          <a:lstStyle>
            <a:lvl1pPr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15838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5B42B-BA37-554D-89D4-BE9F04A1D2D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25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73447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350" b="0"/>
            </a:lvl1pPr>
          </a:lstStyle>
          <a:p>
            <a:r>
              <a:rPr lang="ru-RU"/>
              <a:t>Образец заголовка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548680"/>
            <a:ext cx="7315200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01208"/>
            <a:ext cx="7315200" cy="293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1871531" y="6356353"/>
            <a:ext cx="8064896" cy="365125"/>
          </a:xfrm>
          <a:prstGeom prst="rect">
            <a:avLst/>
          </a:prstGeom>
        </p:spPr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163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95400"/>
            <a:ext cx="10972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2" y="6414184"/>
            <a:ext cx="377952" cy="21945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8B07781-9051-42E7-B3A7-296398EE0D6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7673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flipH="1">
            <a:off x="6066972" y="5541848"/>
            <a:ext cx="6125029" cy="1316152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5B42B-BA37-554D-89D4-BE9F04A1D2D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076092"/>
            <a:ext cx="2286000" cy="1781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1" y="137321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2848709"/>
            <a:ext cx="10515600" cy="332825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3682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134112"/>
            <a:ext cx="10972800" cy="804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6" b="1" i="0" cap="all">
                <a:solidFill>
                  <a:srgbClr val="D60057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5" y="1377701"/>
            <a:ext cx="5347489" cy="4023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33">
                <a:latin typeface="Arial Narrow"/>
                <a:cs typeface="Arial Narrow"/>
              </a:defRPr>
            </a:lvl1pPr>
            <a:lvl2pPr>
              <a:defRPr sz="1867">
                <a:latin typeface="Arial Narrow"/>
                <a:cs typeface="Arial Narrow"/>
              </a:defRPr>
            </a:lvl2pPr>
            <a:lvl3pPr>
              <a:defRPr sz="1867">
                <a:latin typeface="Arial Narrow"/>
                <a:cs typeface="Arial Narrow"/>
              </a:defRPr>
            </a:lvl3pPr>
            <a:lvl4pPr>
              <a:defRPr sz="1867">
                <a:latin typeface="Arial Narrow"/>
                <a:cs typeface="Arial Narrow"/>
              </a:defRPr>
            </a:lvl4pPr>
            <a:lvl5pPr>
              <a:defRPr sz="1867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2790" y="6389483"/>
            <a:ext cx="812883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rgbClr val="BFBFBF"/>
                </a:solidFill>
              </a:defRPr>
            </a:lvl1pPr>
          </a:lstStyle>
          <a:p>
            <a:fld id="{F16AE760-88C3-0342-808C-98557EA1C9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23518" y="1377956"/>
            <a:ext cx="5458883" cy="40237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49834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folie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5"/>
          <p:cNvSpPr/>
          <p:nvPr userDrawn="1"/>
        </p:nvSpPr>
        <p:spPr>
          <a:xfrm>
            <a:off x="1" y="927101"/>
            <a:ext cx="12192000" cy="53975"/>
          </a:xfrm>
          <a:prstGeom prst="rect">
            <a:avLst/>
          </a:prstGeom>
          <a:gradFill flip="none" rotWithShape="1">
            <a:gsLst>
              <a:gs pos="41000">
                <a:srgbClr val="004F9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z="1800" b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2"/>
            <a:ext cx="10972800" cy="523875"/>
          </a:xfrm>
        </p:spPr>
        <p:txBody>
          <a:bodyPr/>
          <a:lstStyle>
            <a:lvl1pPr>
              <a:defRPr sz="2599" b="1">
                <a:solidFill>
                  <a:srgbClr val="37424A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000" y="1152000"/>
            <a:ext cx="10972800" cy="5121328"/>
          </a:xfrm>
        </p:spPr>
        <p:txBody>
          <a:bodyPr/>
          <a:lstStyle>
            <a:lvl1pPr>
              <a:buClr>
                <a:srgbClr val="004F9A"/>
              </a:buClr>
              <a:defRPr>
                <a:solidFill>
                  <a:srgbClr val="37424A"/>
                </a:solidFill>
              </a:defRPr>
            </a:lvl1pPr>
            <a:lvl2pPr>
              <a:buClr>
                <a:srgbClr val="004F9A"/>
              </a:buClr>
              <a:defRPr>
                <a:solidFill>
                  <a:srgbClr val="37424A"/>
                </a:solidFill>
              </a:defRPr>
            </a:lvl2pPr>
            <a:lvl3pPr>
              <a:buClr>
                <a:srgbClr val="004F9A"/>
              </a:buClr>
              <a:defRPr>
                <a:solidFill>
                  <a:srgbClr val="37424A"/>
                </a:solidFill>
              </a:defRPr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76000" y="6408001"/>
            <a:ext cx="10944000" cy="450000"/>
          </a:xfrm>
        </p:spPr>
        <p:txBody>
          <a:bodyPr anchor="ctr"/>
          <a:lstStyle>
            <a:lvl1pPr marL="0" indent="0">
              <a:spcBef>
                <a:spcPts val="0"/>
              </a:spcBef>
              <a:defRPr sz="1000">
                <a:solidFill>
                  <a:srgbClr val="37424A"/>
                </a:solidFill>
                <a:latin typeface="Arial Narrow" pitchFamily="34" charset="0"/>
              </a:defRPr>
            </a:lvl1pPr>
            <a:lvl2pPr>
              <a:defRPr sz="1100">
                <a:latin typeface="Arial Narrow" pitchFamily="34" charset="0"/>
              </a:defRPr>
            </a:lvl2pPr>
            <a:lvl3pPr>
              <a:defRPr sz="1100">
                <a:latin typeface="Arial Narrow" pitchFamily="34" charset="0"/>
              </a:defRPr>
            </a:lvl3pPr>
            <a:lvl4pPr>
              <a:defRPr sz="1100">
                <a:latin typeface="Arial Narrow" pitchFamily="34" charset="0"/>
              </a:defRPr>
            </a:lvl4pPr>
            <a:lvl5pPr>
              <a:defRPr sz="1100">
                <a:latin typeface="Arial Narrow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3645830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1" y="2"/>
            <a:ext cx="12191999" cy="1062855"/>
          </a:xfrm>
          <a:prstGeom prst="rect">
            <a:avLst/>
          </a:prstGeom>
          <a:solidFill>
            <a:srgbClr val="9FD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5" y="2"/>
            <a:ext cx="10515600" cy="1029903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rgbClr val="3F5BAE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15" y="1143001"/>
            <a:ext cx="10515600" cy="153488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2" y="6359981"/>
            <a:ext cx="11233151" cy="432707"/>
          </a:xfrm>
        </p:spPr>
        <p:txBody>
          <a:bodyPr anchor="b">
            <a:noAutofit/>
          </a:bodyPr>
          <a:lstStyle>
            <a:lvl1pPr marL="228531" indent="-228531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28531" indent="-228531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228531" indent="-228531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228531" indent="-228531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28531" indent="-228531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918534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2670025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906C-FE65-47CB-AF11-DBD5E35384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187F-6496-4EC8-8A42-661B33FFA6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5948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1" y="0"/>
            <a:ext cx="12192000" cy="2878138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1" y="2855913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455170"/>
            <a:ext cx="8534400" cy="693498"/>
          </a:xfrm>
        </p:spPr>
        <p:txBody>
          <a:bodyPr/>
          <a:lstStyle>
            <a:lvl1pPr marL="0" indent="0" algn="ctr">
              <a:buNone/>
              <a:defRPr/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  <a:lvl6pPr marL="2285314" indent="0" algn="ctr">
              <a:buNone/>
              <a:defRPr/>
            </a:lvl6pPr>
            <a:lvl7pPr marL="2742377" indent="0" algn="ctr">
              <a:buNone/>
              <a:defRPr/>
            </a:lvl7pPr>
            <a:lvl8pPr marL="3199440" indent="0" algn="ctr">
              <a:buNone/>
              <a:defRPr/>
            </a:lvl8pPr>
            <a:lvl9pPr marL="3656503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4064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84" y="6075363"/>
            <a:ext cx="35729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81294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1" y="0"/>
            <a:ext cx="12192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1" y="1054100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 b="1"/>
            </a:lvl1pPr>
            <a:lvl2pPr>
              <a:buClr>
                <a:srgbClr val="FFFF00"/>
              </a:buClr>
              <a:defRPr b="1"/>
            </a:lvl2pPr>
            <a:lvl3pPr>
              <a:buClr>
                <a:srgbClr val="FFFF00"/>
              </a:buClr>
              <a:defRPr sz="1800" b="1"/>
            </a:lvl3pPr>
            <a:lvl4pPr>
              <a:buClr>
                <a:srgbClr val="FFFF00"/>
              </a:buClr>
              <a:defRPr sz="1600" b="1"/>
            </a:lvl4pPr>
            <a:lvl5pPr>
              <a:buClr>
                <a:srgbClr val="FFFF00"/>
              </a:buClr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1" y="221940"/>
            <a:ext cx="10972800" cy="802938"/>
          </a:xfrm>
          <a:prstGeom prst="rect">
            <a:avLst/>
          </a:prstGeom>
        </p:spPr>
        <p:txBody>
          <a:bodyPr vert="horz" anchor="b" anchorCtr="0"/>
          <a:lstStyle>
            <a:lvl1pPr>
              <a:defRPr sz="3199"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" y="6634169"/>
            <a:ext cx="469900" cy="2238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D9A57F3D-253C-405A-A79C-039608DB0C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4" y="6548444"/>
            <a:ext cx="14287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38676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112" y="0"/>
            <a:ext cx="12192000" cy="2878138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112" y="2855913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912" y="3455281"/>
            <a:ext cx="8534400" cy="693498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7" indent="0" algn="ctr">
              <a:buNone/>
              <a:defRPr/>
            </a:lvl3pPr>
            <a:lvl4pPr marL="1371326" indent="0" algn="ctr">
              <a:buNone/>
              <a:defRPr/>
            </a:lvl4pPr>
            <a:lvl5pPr marL="1828434" indent="0" algn="ctr">
              <a:buNone/>
              <a:defRPr/>
            </a:lvl5pPr>
            <a:lvl6pPr marL="2285543" indent="0" algn="ctr">
              <a:buNone/>
              <a:defRPr/>
            </a:lvl6pPr>
            <a:lvl7pPr marL="2742651" indent="0" algn="ctr">
              <a:buNone/>
              <a:defRPr/>
            </a:lvl7pPr>
            <a:lvl8pPr marL="3199760" indent="0" algn="ctr">
              <a:buNone/>
              <a:defRPr/>
            </a:lvl8pPr>
            <a:lvl9pPr marL="3656868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4064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5522168" y="6499788"/>
            <a:ext cx="6669832" cy="358212"/>
          </a:xfrm>
          <a:prstGeom prst="rect">
            <a:avLst/>
          </a:prstGeom>
          <a:noFill/>
        </p:spPr>
        <p:txBody>
          <a:bodyPr wrap="square" lIns="110964" tIns="55482" rIns="110964" bIns="55482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ea typeface="MS PGothic"/>
                <a:cs typeface="MS PGothic"/>
              </a:rPr>
              <a:t>Confidential: for internal use only and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056411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799F620-BA85-4926-8266-E4938501A4A3}" type="datetimeFigureOut">
              <a:rPr lang="ru-RU">
                <a:solidFill>
                  <a:prstClr val="black"/>
                </a:solidFill>
              </a:rPr>
              <a:pPr/>
              <a:t>06.10.2022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933860C-C701-473A-8365-E5E2045BC9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342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112" y="0"/>
            <a:ext cx="12192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112" y="1054100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 b="1"/>
            </a:lvl1pPr>
            <a:lvl2pPr>
              <a:buClr>
                <a:srgbClr val="FFFF00"/>
              </a:buClr>
              <a:defRPr b="1"/>
            </a:lvl2pPr>
            <a:lvl3pPr>
              <a:buClr>
                <a:srgbClr val="FFFF00"/>
              </a:buClr>
              <a:defRPr sz="1800" b="1"/>
            </a:lvl3pPr>
            <a:lvl4pPr>
              <a:buClr>
                <a:srgbClr val="FFFF00"/>
              </a:buClr>
              <a:defRPr sz="1600" b="1"/>
            </a:lvl4pPr>
            <a:lvl5pPr>
              <a:buClr>
                <a:srgbClr val="FFFF00"/>
              </a:buClr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1" y="221940"/>
            <a:ext cx="10972800" cy="802938"/>
          </a:xfrm>
          <a:prstGeom prst="rect">
            <a:avLst/>
          </a:prstGeom>
        </p:spPr>
        <p:txBody>
          <a:bodyPr vert="horz" anchor="b" anchorCtr="0"/>
          <a:lstStyle>
            <a:lvl1pPr>
              <a:defRPr sz="3199"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" y="6634276"/>
            <a:ext cx="469900" cy="2238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D9A57F3D-253C-405A-A79C-039608DB0C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5522168" y="6499788"/>
            <a:ext cx="6669832" cy="358212"/>
          </a:xfrm>
          <a:prstGeom prst="rect">
            <a:avLst/>
          </a:prstGeom>
          <a:noFill/>
        </p:spPr>
        <p:txBody>
          <a:bodyPr wrap="square" lIns="110964" tIns="55482" rIns="110964" bIns="55482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ea typeface="MS PGothic"/>
                <a:cs typeface="MS PGothic"/>
              </a:rPr>
              <a:t>Confidential: for internal use only and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9503385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1" y="0"/>
            <a:ext cx="12192000" cy="2878138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1" y="2855913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455170"/>
            <a:ext cx="8534400" cy="693498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7" indent="0" algn="ctr">
              <a:buNone/>
              <a:defRPr/>
            </a:lvl3pPr>
            <a:lvl4pPr marL="1371326" indent="0" algn="ctr">
              <a:buNone/>
              <a:defRPr/>
            </a:lvl4pPr>
            <a:lvl5pPr marL="1828434" indent="0" algn="ctr">
              <a:buNone/>
              <a:defRPr/>
            </a:lvl5pPr>
            <a:lvl6pPr marL="2285543" indent="0" algn="ctr">
              <a:buNone/>
              <a:defRPr/>
            </a:lvl6pPr>
            <a:lvl7pPr marL="2742651" indent="0" algn="ctr">
              <a:buNone/>
              <a:defRPr/>
            </a:lvl7pPr>
            <a:lvl8pPr marL="3199760" indent="0" algn="ctr">
              <a:buNone/>
              <a:defRPr/>
            </a:lvl8pPr>
            <a:lvl9pPr marL="3656868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4064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0C0F75B3-EA4C-4B5C-84D4-80E6A2737C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512" y="6075363"/>
            <a:ext cx="2679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 userDrawn="1"/>
        </p:nvSpPr>
        <p:spPr>
          <a:xfrm>
            <a:off x="5522168" y="6499788"/>
            <a:ext cx="6669832" cy="358212"/>
          </a:xfrm>
          <a:prstGeom prst="rect">
            <a:avLst/>
          </a:prstGeom>
          <a:noFill/>
        </p:spPr>
        <p:txBody>
          <a:bodyPr wrap="square" lIns="110964" tIns="55482" rIns="110964" bIns="55482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ea typeface="MS PGothic"/>
                <a:cs typeface="MS PGothic"/>
              </a:rPr>
              <a:t>Confidential: for internal use only and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42811770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1" y="0"/>
            <a:ext cx="12192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1" y="1054100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 b="1"/>
            </a:lvl1pPr>
            <a:lvl2pPr>
              <a:buClr>
                <a:srgbClr val="FFFF00"/>
              </a:buClr>
              <a:defRPr b="1"/>
            </a:lvl2pPr>
            <a:lvl3pPr>
              <a:buClr>
                <a:srgbClr val="FFFF00"/>
              </a:buClr>
              <a:defRPr sz="1800" b="1"/>
            </a:lvl3pPr>
            <a:lvl4pPr>
              <a:buClr>
                <a:srgbClr val="FFFF00"/>
              </a:buClr>
              <a:defRPr sz="1600" b="1"/>
            </a:lvl4pPr>
            <a:lvl5pPr>
              <a:buClr>
                <a:srgbClr val="FFFF00"/>
              </a:buClr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1" y="221940"/>
            <a:ext cx="10972800" cy="802938"/>
          </a:xfrm>
          <a:prstGeom prst="rect">
            <a:avLst/>
          </a:prstGeom>
        </p:spPr>
        <p:txBody>
          <a:bodyPr vert="horz" anchor="b" anchorCtr="0"/>
          <a:lstStyle>
            <a:lvl1pPr>
              <a:defRPr sz="3199"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" y="6634165"/>
            <a:ext cx="469900" cy="2238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D9A57F3D-253C-405A-A79C-039608DB0C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1E030AB4-C3BE-4070-8CC3-5F3C3BF09A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992" y="6548439"/>
            <a:ext cx="1071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 userDrawn="1"/>
        </p:nvSpPr>
        <p:spPr>
          <a:xfrm>
            <a:off x="5522168" y="6499788"/>
            <a:ext cx="6669832" cy="358212"/>
          </a:xfrm>
          <a:prstGeom prst="rect">
            <a:avLst/>
          </a:prstGeom>
          <a:noFill/>
        </p:spPr>
        <p:txBody>
          <a:bodyPr wrap="square" lIns="110964" tIns="55482" rIns="110964" bIns="55482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ea typeface="MS PGothic"/>
                <a:cs typeface="MS PGothic"/>
              </a:rPr>
              <a:t>Confidential: for internal use only and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62575908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84" y="0"/>
            <a:ext cx="12192000" cy="2878138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84" y="2855913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84" y="3455253"/>
            <a:ext cx="8534400" cy="693498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7" indent="0" algn="ctr">
              <a:buNone/>
              <a:defRPr/>
            </a:lvl3pPr>
            <a:lvl4pPr marL="1371326" indent="0" algn="ctr">
              <a:buNone/>
              <a:defRPr/>
            </a:lvl4pPr>
            <a:lvl5pPr marL="1828434" indent="0" algn="ctr">
              <a:buNone/>
              <a:defRPr/>
            </a:lvl5pPr>
            <a:lvl6pPr marL="2285543" indent="0" algn="ctr">
              <a:buNone/>
              <a:defRPr/>
            </a:lvl6pPr>
            <a:lvl7pPr marL="2742651" indent="0" algn="ctr">
              <a:buNone/>
              <a:defRPr/>
            </a:lvl7pPr>
            <a:lvl8pPr marL="3199760" indent="0" algn="ctr">
              <a:buNone/>
              <a:defRPr/>
            </a:lvl8pPr>
            <a:lvl9pPr marL="3656868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4064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0C0F75B3-EA4C-4B5C-84D4-80E6A2737C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595" y="6075363"/>
            <a:ext cx="2679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 userDrawn="1"/>
        </p:nvSpPr>
        <p:spPr>
          <a:xfrm>
            <a:off x="5522168" y="6499788"/>
            <a:ext cx="6669832" cy="358212"/>
          </a:xfrm>
          <a:prstGeom prst="rect">
            <a:avLst/>
          </a:prstGeom>
          <a:noFill/>
        </p:spPr>
        <p:txBody>
          <a:bodyPr wrap="square" lIns="110964" tIns="55482" rIns="110964" bIns="55482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ea typeface="MS PGothic"/>
                <a:cs typeface="MS PGothic"/>
              </a:rPr>
              <a:t>Confidential: for internal use only and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83058090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84" y="0"/>
            <a:ext cx="12192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84" y="1054100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 b="1"/>
            </a:lvl1pPr>
            <a:lvl2pPr>
              <a:buClr>
                <a:srgbClr val="FFFF00"/>
              </a:buClr>
              <a:defRPr b="1"/>
            </a:lvl2pPr>
            <a:lvl3pPr>
              <a:buClr>
                <a:srgbClr val="FFFF00"/>
              </a:buClr>
              <a:defRPr sz="1800" b="1"/>
            </a:lvl3pPr>
            <a:lvl4pPr>
              <a:buClr>
                <a:srgbClr val="FFFF00"/>
              </a:buClr>
              <a:defRPr sz="1600" b="1"/>
            </a:lvl4pPr>
            <a:lvl5pPr>
              <a:buClr>
                <a:srgbClr val="FFFF00"/>
              </a:buClr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1" y="221940"/>
            <a:ext cx="10972800" cy="802938"/>
          </a:xfrm>
          <a:prstGeom prst="rect">
            <a:avLst/>
          </a:prstGeom>
        </p:spPr>
        <p:txBody>
          <a:bodyPr vert="horz" anchor="b" anchorCtr="0"/>
          <a:lstStyle>
            <a:lvl1pPr>
              <a:defRPr sz="3199"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" y="6634248"/>
            <a:ext cx="469900" cy="2238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D9A57F3D-253C-405A-A79C-039608DB0C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1E030AB4-C3BE-4070-8CC3-5F3C3BF09A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992" y="6548522"/>
            <a:ext cx="1071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 userDrawn="1"/>
        </p:nvSpPr>
        <p:spPr>
          <a:xfrm>
            <a:off x="5522168" y="6499788"/>
            <a:ext cx="6669832" cy="358212"/>
          </a:xfrm>
          <a:prstGeom prst="rect">
            <a:avLst/>
          </a:prstGeom>
          <a:noFill/>
        </p:spPr>
        <p:txBody>
          <a:bodyPr wrap="square" lIns="110964" tIns="55482" rIns="110964" bIns="55482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ea typeface="MS PGothic"/>
                <a:cs typeface="MS PGothic"/>
              </a:rPr>
              <a:t>Confidential: for internal use only and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6642492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2878138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0" y="2855913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55169"/>
            <a:ext cx="8534400" cy="6934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4064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84" y="6075363"/>
            <a:ext cx="35729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31033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0" y="1054100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 b="1"/>
            </a:lvl1pPr>
            <a:lvl2pPr>
              <a:buClr>
                <a:srgbClr val="FFFF00"/>
              </a:buClr>
              <a:defRPr b="1"/>
            </a:lvl2pPr>
            <a:lvl3pPr>
              <a:buClr>
                <a:srgbClr val="FFFF00"/>
              </a:buClr>
              <a:defRPr sz="1800" b="1"/>
            </a:lvl3pPr>
            <a:lvl4pPr>
              <a:buClr>
                <a:srgbClr val="FFFF00"/>
              </a:buClr>
              <a:defRPr sz="1600" b="1"/>
            </a:lvl4pPr>
            <a:lvl5pPr>
              <a:buClr>
                <a:srgbClr val="FFFF00"/>
              </a:buClr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221940"/>
            <a:ext cx="10972800" cy="802938"/>
          </a:xfrm>
          <a:prstGeom prst="rect">
            <a:avLst/>
          </a:prstGeom>
        </p:spPr>
        <p:txBody>
          <a:bodyPr vert="horz" anchor="b" anchorCtr="0"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" y="6634168"/>
            <a:ext cx="469900" cy="2238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D9A57F3D-253C-405A-A79C-039608DB0C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3" y="6548443"/>
            <a:ext cx="14287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62921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0F4BA-3358-844A-ABAD-FE030297C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06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0BCCBB-D335-0F4E-8154-D008A2EE1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25"/>
            </a:lvl1pPr>
            <a:lvl2pPr marL="385785" indent="0" algn="ctr">
              <a:buNone/>
              <a:defRPr sz="1688"/>
            </a:lvl2pPr>
            <a:lvl3pPr marL="771571" indent="0" algn="ctr">
              <a:buNone/>
              <a:defRPr sz="1519"/>
            </a:lvl3pPr>
            <a:lvl4pPr marL="1157356" indent="0" algn="ctr">
              <a:buNone/>
              <a:defRPr sz="1350"/>
            </a:lvl4pPr>
            <a:lvl5pPr marL="1543141" indent="0" algn="ctr">
              <a:buNone/>
              <a:defRPr sz="1350"/>
            </a:lvl5pPr>
            <a:lvl6pPr marL="1928927" indent="0" algn="ctr">
              <a:buNone/>
              <a:defRPr sz="1350"/>
            </a:lvl6pPr>
            <a:lvl7pPr marL="2314712" indent="0" algn="ctr">
              <a:buNone/>
              <a:defRPr sz="1350"/>
            </a:lvl7pPr>
            <a:lvl8pPr marL="2700498" indent="0" algn="ctr">
              <a:buNone/>
              <a:defRPr sz="1350"/>
            </a:lvl8pPr>
            <a:lvl9pPr marL="3086283" indent="0" algn="ctr">
              <a:buNone/>
              <a:defRPr sz="135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EFAEF1-5D9E-ED43-95C4-929CC11E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9ABBD1-DDDF-904F-A572-2A7F36D7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D8B8A-E490-4E45-8306-9D2E9E3A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4848B-4FEB-AB48-BE4F-42539553D6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4453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235E5-18B8-C94B-9E23-9E96704D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4FF83D-C04D-6848-A6ED-E21720502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02E69-3035-D140-B84C-4B5ED998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4BEF6-208F-FF49-A9FA-628E226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A51A99-A60F-B446-B79C-B75A3762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28487-6135-6146-99CC-91AC211BA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7716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728BE-3047-D347-A22E-62AB36FC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506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042190-0E3C-144F-9E00-1DA305F98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38578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7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5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4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9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71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9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4E7014-8D9F-2E48-BE35-4187E5E7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B881B-EBE5-3B45-8669-FAD66913B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BC709-9F72-3443-BF3F-BBDCA77D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264D-D75F-6B4A-BDE9-A1D8B1BB0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99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ECB7582-6154-459C-91EA-FCB8C4DC6ADA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A95828F1-8872-43B1-AA48-2A242E532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5404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B559C-5D68-E740-AA06-7E86E0EE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183D44-F3F0-D844-9169-2643CB638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82296C-654F-9741-9631-914459726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B5A605-8836-2140-9AE4-597DE345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4FF0A9-9B71-9E4C-B37A-8A007AB0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AE6BAE-B32B-964D-A767-5AD77A29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32995-CBFA-EB44-A763-848EBCE8C3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835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F38D7-FC17-D542-A502-2FFB8B34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7AA608-3C2C-3645-8EC8-5A9F01A6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791125-34A9-9846-BBFC-CA3A7F8A9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E64288-19B6-3145-9657-25BBEC484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D454D4-A9B0-AD48-AA12-39D5AF6A0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29CBB5-569B-7B4F-A8D0-7F0B4309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0BA1F0-19C4-A648-897A-DA95A99F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9CEA59-DCD5-984C-9AA7-F6FDDEA2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F2BA2-761C-774E-A1A5-043211A316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9210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D67E4-C86A-6F4A-9483-A382AAF8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121F93-B079-8B47-B1FE-CF6EE5D4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763FFA-5D45-FB45-94AA-1386EC12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A308A6-E452-504B-BCB1-D762FF62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6F0B7-53FA-7148-AA5C-99292393A2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5186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4104DC-090A-FA43-B4B6-78322344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839060-95C8-EA4A-A19F-5A9EE69C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0F9031-5D7B-454A-B80D-506ADA64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46300-BF4C-AD43-92BE-F3E282F88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3939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34F3-B107-4642-8AB9-76573B5C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C8E70-5A1A-694B-84F4-769512242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700"/>
            </a:lvl1pPr>
            <a:lvl2pPr>
              <a:defRPr sz="2363"/>
            </a:lvl2pPr>
            <a:lvl3pPr>
              <a:defRPr sz="202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4E3B52-EAE7-574F-828A-3105A46EE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350"/>
            </a:lvl1pPr>
            <a:lvl2pPr marL="385785" indent="0">
              <a:buNone/>
              <a:defRPr sz="1181"/>
            </a:lvl2pPr>
            <a:lvl3pPr marL="771571" indent="0">
              <a:buNone/>
              <a:defRPr sz="1013"/>
            </a:lvl3pPr>
            <a:lvl4pPr marL="1157356" indent="0">
              <a:buNone/>
              <a:defRPr sz="844"/>
            </a:lvl4pPr>
            <a:lvl5pPr marL="1543141" indent="0">
              <a:buNone/>
              <a:defRPr sz="844"/>
            </a:lvl5pPr>
            <a:lvl6pPr marL="1928927" indent="0">
              <a:buNone/>
              <a:defRPr sz="844"/>
            </a:lvl6pPr>
            <a:lvl7pPr marL="2314712" indent="0">
              <a:buNone/>
              <a:defRPr sz="844"/>
            </a:lvl7pPr>
            <a:lvl8pPr marL="2700498" indent="0">
              <a:buNone/>
              <a:defRPr sz="844"/>
            </a:lvl8pPr>
            <a:lvl9pPr marL="3086283" indent="0">
              <a:buNone/>
              <a:defRPr sz="844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E11C58-1EF4-B84C-819D-A7047FDD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A0F8F8-8E6A-0C49-9BFA-DB670D93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D22653-A001-9E42-B04F-3ED87700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731CC-35DB-994C-8973-1715D693C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6798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14F04-E51A-B24A-BF4D-794D731D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592581-8F06-444B-9C69-2AE5618E7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5785" indent="0">
              <a:buNone/>
              <a:defRPr sz="2363"/>
            </a:lvl2pPr>
            <a:lvl3pPr marL="771571" indent="0">
              <a:buNone/>
              <a:defRPr sz="2025"/>
            </a:lvl3pPr>
            <a:lvl4pPr marL="1157356" indent="0">
              <a:buNone/>
              <a:defRPr sz="1688"/>
            </a:lvl4pPr>
            <a:lvl5pPr marL="1543141" indent="0">
              <a:buNone/>
              <a:defRPr sz="1688"/>
            </a:lvl5pPr>
            <a:lvl6pPr marL="1928927" indent="0">
              <a:buNone/>
              <a:defRPr sz="1688"/>
            </a:lvl6pPr>
            <a:lvl7pPr marL="2314712" indent="0">
              <a:buNone/>
              <a:defRPr sz="1688"/>
            </a:lvl7pPr>
            <a:lvl8pPr marL="2700498" indent="0">
              <a:buNone/>
              <a:defRPr sz="1688"/>
            </a:lvl8pPr>
            <a:lvl9pPr marL="3086283" indent="0">
              <a:buNone/>
              <a:defRPr sz="168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5426F4-F1B0-104D-BB43-1E1F61D20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350"/>
            </a:lvl1pPr>
            <a:lvl2pPr marL="385785" indent="0">
              <a:buNone/>
              <a:defRPr sz="1181"/>
            </a:lvl2pPr>
            <a:lvl3pPr marL="771571" indent="0">
              <a:buNone/>
              <a:defRPr sz="1013"/>
            </a:lvl3pPr>
            <a:lvl4pPr marL="1157356" indent="0">
              <a:buNone/>
              <a:defRPr sz="844"/>
            </a:lvl4pPr>
            <a:lvl5pPr marL="1543141" indent="0">
              <a:buNone/>
              <a:defRPr sz="844"/>
            </a:lvl5pPr>
            <a:lvl6pPr marL="1928927" indent="0">
              <a:buNone/>
              <a:defRPr sz="844"/>
            </a:lvl6pPr>
            <a:lvl7pPr marL="2314712" indent="0">
              <a:buNone/>
              <a:defRPr sz="844"/>
            </a:lvl7pPr>
            <a:lvl8pPr marL="2700498" indent="0">
              <a:buNone/>
              <a:defRPr sz="844"/>
            </a:lvl8pPr>
            <a:lvl9pPr marL="3086283" indent="0">
              <a:buNone/>
              <a:defRPr sz="844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1A08AC-2872-F042-960C-C6288AF4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33CF4A-718A-F240-A612-7E21ED0F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A3EA1-AC00-9A48-A2A7-F4E21B7A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2EA05-DF14-3F44-BFCC-27619F01F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2795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C51D2-0EFD-4F4C-9ECF-B30093F3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A37492-AC34-8A4C-A213-0E143C018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1DD85-1AE8-4F4E-AA4B-62BCA4A9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29E46B-DF27-B04C-B883-0012191A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B582D-EB25-A242-B75C-63161A402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6E79B-0F0F-1844-98E1-2D97EB75F4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7577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ED8BD1-E45C-C848-81D1-AF1633372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FD9F44-894D-2442-9D51-DB46A9693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5AA4A0-6B5A-8F46-A676-905DFBD1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695C4A-F8BC-9648-A337-F0EE775C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CAFAFB-0FA7-874A-8C68-74C50833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AC652-8F11-2D4B-A74E-1F5C0C419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5060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content,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1062041"/>
            <a:ext cx="12168717" cy="5832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>
              <a:defRPr/>
            </a:pPr>
            <a:endParaRPr lang="en-GB" sz="1519">
              <a:solidFill>
                <a:prstClr val="white"/>
              </a:solidFill>
            </a:endParaRPr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0" y="1050925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1371" y="6271714"/>
            <a:ext cx="11304000" cy="504825"/>
          </a:xfrm>
        </p:spPr>
        <p:txBody>
          <a:bodyPr lIns="0" anchor="b">
            <a:noAutofit/>
          </a:bodyPr>
          <a:lstStyle>
            <a:lvl1pPr marL="0" indent="0">
              <a:buNone/>
              <a:defRPr sz="1013" baseline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71" y="188641"/>
            <a:ext cx="11304000" cy="720080"/>
          </a:xfrm>
        </p:spPr>
        <p:txBody>
          <a:bodyPr lIns="0" anchor="b">
            <a:normAutofit/>
          </a:bodyPr>
          <a:lstStyle>
            <a:lvl1pPr algn="l">
              <a:defRPr sz="2363" b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1800" y="1271379"/>
            <a:ext cx="11304000" cy="4751387"/>
          </a:xfrm>
        </p:spPr>
        <p:txBody>
          <a:bodyPr lIns="0"/>
          <a:lstStyle>
            <a:lvl1pPr marL="0" indent="0">
              <a:buNone/>
              <a:defRPr sz="2025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889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29">
            <a:extLst>
              <a:ext uri="{FF2B5EF4-FFF2-40B4-BE49-F238E27FC236}">
                <a16:creationId xmlns:a16="http://schemas.microsoft.com/office/drawing/2014/main" id="{280AA7A8-911F-2C43-9F0B-40B1BDC13D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CF1441-616F-A446-842D-D041A7EB176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0884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799F620-BA85-4926-8266-E4938501A4A3}" type="datetimeFigureOut">
              <a:rPr lang="ru-RU">
                <a:solidFill>
                  <a:prstClr val="black"/>
                </a:solidFill>
              </a:rPr>
              <a:pPr/>
              <a:t>06.10.2022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933860C-C701-473A-8365-E5E2045BC9C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7322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5280805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78" y="0"/>
            <a:ext cx="11529423" cy="10276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 defTabSz="685800"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4739CEE5-17CB-4595-8935-8E9EFDE1A622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059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 defTabSz="685800"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4739CEE5-17CB-4595-8935-8E9EFDE1A622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500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 defTabSz="685800"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4739CEE5-17CB-4595-8935-8E9EFDE1A622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7487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 defTabSz="685800"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4739CEE5-17CB-4595-8935-8E9EFDE1A622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5407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78" y="136733"/>
            <a:ext cx="11529423" cy="10276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 defTabSz="685800"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4739CEE5-17CB-4595-8935-8E9EFDE1A622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9786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78" y="0"/>
            <a:ext cx="11529423" cy="10276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 defTabSz="685800"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4739CEE5-17CB-4595-8935-8E9EFDE1A622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1E8C341-449F-4337-AF59-5136E3B306D9}"/>
              </a:ext>
            </a:extLst>
          </p:cNvPr>
          <p:cNvSpPr/>
          <p:nvPr userDrawn="1"/>
        </p:nvSpPr>
        <p:spPr>
          <a:xfrm>
            <a:off x="0" y="1027612"/>
            <a:ext cx="12192000" cy="89988"/>
          </a:xfrm>
          <a:prstGeom prst="rect">
            <a:avLst/>
          </a:prstGeom>
          <a:gradFill>
            <a:gsLst>
              <a:gs pos="65000">
                <a:srgbClr val="32AC93"/>
              </a:gs>
              <a:gs pos="50500">
                <a:srgbClr val="19A5AC"/>
              </a:gs>
              <a:gs pos="33000">
                <a:schemeClr val="accent1"/>
              </a:gs>
              <a:gs pos="8000">
                <a:schemeClr val="accent3"/>
              </a:gs>
              <a:gs pos="94000">
                <a:schemeClr val="accent2">
                  <a:alpha val="9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0918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 defTabSz="685800"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4739CEE5-17CB-4595-8935-8E9EFDE1A622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F626575-CBFC-4863-ABBD-F14B9F4B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78" y="136525"/>
            <a:ext cx="11529423" cy="10276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1918356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 defTabSz="685800"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4739CEE5-17CB-4595-8935-8E9EFDE1A622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3973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 defTabSz="685800"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4739CEE5-17CB-4595-8935-8E9EFDE1A622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05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29">
            <a:extLst>
              <a:ext uri="{FF2B5EF4-FFF2-40B4-BE49-F238E27FC236}">
                <a16:creationId xmlns:a16="http://schemas.microsoft.com/office/drawing/2014/main" id="{280AA7A8-911F-2C43-9F0B-40B1BDC13D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CF1441-616F-A446-842D-D041A7EB17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735952"/>
      </p:ext>
    </p:extLst>
  </p:cSld>
  <p:clrMapOvr>
    <a:masterClrMapping/>
  </p:clrMapOvr>
  <p:transition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 defTabSz="685800"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4739CEE5-17CB-4595-8935-8E9EFDE1A622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7475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923762D-73F9-49FF-85D0-336494D348B3}" type="datetimeFigureOut">
              <a:rPr lang="ru-RU" smtClean="0">
                <a:solidFill>
                  <a:srgbClr val="000000"/>
                </a:solidFill>
              </a:rPr>
              <a:pPr defTabSz="685800"/>
              <a:t>06.10.2022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4739CEE5-17CB-4595-8935-8E9EFDE1A622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8539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112284"/>
          </a:xfrm>
        </p:spPr>
        <p:txBody>
          <a:bodyPr/>
          <a:lstStyle>
            <a:lvl1pPr>
              <a:defRPr b="1">
                <a:solidFill>
                  <a:srgbClr val="4682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26F443-87EF-4C2E-AFBD-675A32EDFE7B}"/>
              </a:ext>
            </a:extLst>
          </p:cNvPr>
          <p:cNvSpPr txBox="1"/>
          <p:nvPr userDrawn="1"/>
        </p:nvSpPr>
        <p:spPr>
          <a:xfrm>
            <a:off x="10315989" y="6488669"/>
            <a:ext cx="18760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fld id="{E902E780-5B93-984E-B655-96075E71BDE6}" type="slidenum">
              <a:rPr lang="en-US" sz="900">
                <a:solidFill>
                  <a:prstClr val="black"/>
                </a:solidFill>
              </a:rPr>
              <a:pPr algn="r" defTabSz="685800"/>
              <a:t>‹#›</a:t>
            </a:fld>
            <a:endParaRPr lang="en-US" sz="900" dirty="0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3DA6D0-A6B6-4A03-BF02-78FDB71A6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9150" y="6309261"/>
            <a:ext cx="1971948" cy="45777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3334FB-BD26-48C9-BB97-9B7513899E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" y="6176966"/>
            <a:ext cx="9276645" cy="68103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037084-9B05-4338-8313-FDFEA3D17381}"/>
              </a:ext>
            </a:extLst>
          </p:cNvPr>
          <p:cNvCxnSpPr/>
          <p:nvPr userDrawn="1"/>
        </p:nvCxnSpPr>
        <p:spPr>
          <a:xfrm flipV="1">
            <a:off x="850924" y="1468267"/>
            <a:ext cx="10521696" cy="9144"/>
          </a:xfrm>
          <a:prstGeom prst="line">
            <a:avLst/>
          </a:prstGeom>
          <a:ln w="57150">
            <a:solidFill>
              <a:srgbClr val="468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04980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C38862-52AE-4D73-9DD5-E4E328BF0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/>
            <a:endParaRPr lang="en-GB" dirty="0">
              <a:solidFill>
                <a:srgbClr val="0B77BD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B89281-66E8-49B4-BEAE-66E8E64F42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889683F4-0D01-4B84-AF0E-A7ACEBB28530}" type="slidenum">
              <a:rPr lang="en-GB" smtClean="0">
                <a:solidFill>
                  <a:srgbClr val="004350"/>
                </a:solidFill>
              </a:rPr>
              <a:pPr defTabSz="685800"/>
              <a:t>‹#›</a:t>
            </a:fld>
            <a:endParaRPr lang="en-GB">
              <a:solidFill>
                <a:srgbClr val="004350"/>
              </a:solidFill>
            </a:endParaRP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13B32CD-3490-4009-9D4B-8C76509F46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7623" y="6350035"/>
            <a:ext cx="9202407" cy="220048"/>
          </a:xfrm>
        </p:spPr>
        <p:txBody>
          <a:bodyPr t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 and/or Footnotes</a:t>
            </a:r>
          </a:p>
        </p:txBody>
      </p:sp>
    </p:spTree>
    <p:extLst>
      <p:ext uri="{BB962C8B-B14F-4D97-AF65-F5344CB8AC3E}">
        <p14:creationId xmlns:p14="http://schemas.microsoft.com/office/powerpoint/2010/main" val="157285928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26CB-46E4-41EA-8B5E-4C0ABA99AF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RUS2171170 (v1.0)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26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F900-A35C-41F5-A85D-32993051B8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RUS2171170 (v1.0)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06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63-170D-4DED-8D37-5AB9B5EADF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RUS2171170 (v1.0)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2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6F02-3AD4-4633-ACCC-52E5391918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RUS2171170 (v1.0)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1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221089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720902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1871531" y="6356351"/>
            <a:ext cx="8064896" cy="365125"/>
          </a:xfrm>
          <a:prstGeom prst="rect">
            <a:avLst/>
          </a:prstGeom>
        </p:spPr>
        <p:txBody>
          <a:bodyPr/>
          <a:lstStyle/>
          <a:p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25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9959-8549-4D91-8BE2-1ED55E34B9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RUS2171170 (v1.0)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0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A17B-8940-4DC5-BC89-1F2812A356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RUS2171170 (v1.0)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44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BFB1-694F-49F5-BCFE-9830B60A81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RUS2171170 (v1.0)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56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AD86-8BF4-4BB6-9DE4-A08B631772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RUS2171170 (v1.0)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21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F394-CA81-4E88-A5D2-132DAE8864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RUS2171170 (v1.0)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97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8AE5-0F55-4754-AC27-45388244CA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RUS2171170 (v1.0)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82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2042-F8D9-4C01-B4CB-816573EE0B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RUS2171170 (v1.0)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26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38602F-8765-684C-AFCF-10646219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98EC6-243D-4A67-B795-97D8351C3149}" type="datetime1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06.10.2022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EC557-C3D7-8D44-B756-E45662197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prstClr val="black">
                    <a:tint val="75000"/>
                  </a:prstClr>
                </a:solidFill>
              </a:rPr>
              <a:t>RUS2171170 (v1.0)</a:t>
            </a: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18DB40-E6AD-4941-A24C-CF870377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CA761-3AE9-1644-AB7B-E95327E67E0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44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96B23-AC17-BB4A-AD60-7A9D4D394A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652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DBD-4B98-496C-B1BD-C17C9D8EA4E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6F1D-EFCD-43E3-A461-9CBF4FF3C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59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294379" cy="3989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294379" cy="3989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1871531" y="6356351"/>
            <a:ext cx="8064896" cy="365125"/>
          </a:xfrm>
          <a:prstGeom prst="rect">
            <a:avLst/>
          </a:prstGeom>
        </p:spPr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6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DBD-4B98-496C-B1BD-C17C9D8EA4E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6F1D-EFCD-43E3-A461-9CBF4FF3C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79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DBD-4B98-496C-B1BD-C17C9D8EA4E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6F1D-EFCD-43E3-A461-9CBF4FF3C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35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2" y="1600204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7484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DBD-4B98-496C-B1BD-C17C9D8EA4E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6F1D-EFCD-43E3-A461-9CBF4FF3C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4782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DBD-4B98-496C-B1BD-C17C9D8EA4E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6F1D-EFCD-43E3-A461-9CBF4FF3C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69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DBD-4B98-496C-B1BD-C17C9D8EA4E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6F1D-EFCD-43E3-A461-9CBF4FF3C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15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DBD-4B98-496C-B1BD-C17C9D8EA4E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6F1D-EFCD-43E3-A461-9CBF4FF3C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91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DBD-4B98-496C-B1BD-C17C9D8EA4E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6F1D-EFCD-43E3-A461-9CBF4FF3C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20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DBD-4B98-496C-B1BD-C17C9D8EA4E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6F1D-EFCD-43E3-A461-9CBF4FF3C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57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DBD-4B98-496C-B1BD-C17C9D8EA4E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6F1D-EFCD-43E3-A461-9CBF4FF3C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336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2" y="274640"/>
            <a:ext cx="3655484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DBD-4B98-496C-B1BD-C17C9D8EA4E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6F1D-EFCD-43E3-A461-9CBF4FF3C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7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A4008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486400" cy="341436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A4008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488555" cy="341436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1871531" y="6356351"/>
            <a:ext cx="8064896" cy="365125"/>
          </a:xfrm>
          <a:prstGeom prst="rect">
            <a:avLst/>
          </a:prstGeom>
        </p:spPr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971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98003-1E31-4241-866C-75C5B9575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80731"/>
            <a:ext cx="109728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2" y="425453"/>
            <a:ext cx="81451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>
            <a:extLst>
              <a:ext uri="{FF2B5EF4-FFF2-40B4-BE49-F238E27FC236}">
                <a16:creationId xmlns:a16="http://schemas.microsoft.com/office/drawing/2014/main" id="{C6460008-2D95-48E7-AC1C-DA06D43C9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1023620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algn="l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>
              <a:solidFill>
                <a:srgbClr val="2A2A2A"/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746299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E4775E2-C349-5D46-8B00-EEEC2FC3F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133600" y="4145279"/>
            <a:ext cx="9448800" cy="1219200"/>
          </a:xfrm>
        </p:spPr>
        <p:txBody>
          <a:bodyPr anchor="b" anchorCtr="0">
            <a:noAutofit/>
          </a:bodyPr>
          <a:lstStyle>
            <a:lvl1pPr>
              <a:defRPr sz="4267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133600" y="5486400"/>
            <a:ext cx="6705600" cy="97536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="1" i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00832" y="421541"/>
            <a:ext cx="10876800" cy="3513600"/>
          </a:xfrm>
          <a:solidFill>
            <a:srgbClr val="CCCCCC"/>
          </a:solidFill>
        </p:spPr>
        <p:txBody>
          <a:bodyPr tIns="1116000" anchor="t" anchorCtr="0">
            <a:normAutofit/>
          </a:bodyPr>
          <a:lstStyle>
            <a:lvl1pPr marL="1439297" marR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5331751" algn="r"/>
                <a:tab pos="10972526" algn="r"/>
              </a:tabLst>
              <a:defRPr lang="en-US" sz="1267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53440"/>
            <a:ext cx="3048000" cy="73152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 sz="1333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48514230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133600" y="1950721"/>
            <a:ext cx="9448800" cy="2802913"/>
          </a:xfrm>
        </p:spPr>
        <p:txBody>
          <a:bodyPr anchor="b" anchorCtr="0">
            <a:noAutofit/>
          </a:bodyPr>
          <a:lstStyle>
            <a:lvl1pPr>
              <a:defRPr sz="42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133600" y="4876800"/>
            <a:ext cx="94488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53440"/>
            <a:ext cx="3048000" cy="73152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 sz="1333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A5AF66-6AD0-0748-89FA-2E250B707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74674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5073" indent="-455073">
              <a:buSzPct val="100000"/>
              <a:buFont typeface="+mj-lt"/>
              <a:buAutoNum type="arabicPeriod"/>
              <a:tabLst>
                <a:tab pos="5331751" algn="r"/>
                <a:tab pos="10972526" algn="r"/>
              </a:tabLst>
              <a:defRPr baseline="0"/>
            </a:lvl1pPr>
            <a:lvl2pPr marL="766214" indent="-311143">
              <a:defRPr baseline="0"/>
            </a:lvl2pPr>
            <a:lvl3pPr marL="1068891" indent="-302676">
              <a:defRPr baseline="0"/>
            </a:lvl3pPr>
            <a:lvl4pPr marL="1371566" indent="-302676">
              <a:defRPr baseline="0"/>
            </a:lvl4pPr>
            <a:lvl5pPr marL="1676358" indent="-304792">
              <a:defRPr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5013558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4792" indent="-304792">
              <a:buSzPct val="100000"/>
              <a:buFont typeface="Wingdings" charset="2"/>
              <a:buChar char="§"/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8793954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361517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28800"/>
            <a:ext cx="536448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89891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47472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640" y="1828800"/>
            <a:ext cx="347472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5"/>
          </p:nvPr>
        </p:nvSpPr>
        <p:spPr>
          <a:xfrm>
            <a:off x="8107680" y="1828800"/>
            <a:ext cx="347472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39897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36448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6217920" y="1828800"/>
            <a:ext cx="5364480" cy="35966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1792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785378529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10972800" cy="48192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609600" y="2381957"/>
            <a:ext cx="1097280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5547360"/>
            <a:ext cx="1097280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646917334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09600" y="2381957"/>
            <a:ext cx="536448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217920" y="2381957"/>
            <a:ext cx="536448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10972800" cy="48192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1792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90817095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1871531" y="6356351"/>
            <a:ext cx="8064896" cy="365125"/>
          </a:xfrm>
          <a:prstGeom prst="rect">
            <a:avLst/>
          </a:prstGeom>
        </p:spPr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71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609600" y="2381957"/>
            <a:ext cx="347472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358640" y="2381957"/>
            <a:ext cx="347472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8107680" y="2381957"/>
            <a:ext cx="347472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10972800" cy="48192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35864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10768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4073350251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28800"/>
            <a:ext cx="5364480" cy="41452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609600" y="1828800"/>
            <a:ext cx="5364480" cy="35966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86470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328160" y="1828800"/>
            <a:ext cx="7254240" cy="41452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609600" y="1828800"/>
            <a:ext cx="3474720" cy="35966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88079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00835" y="-182880"/>
            <a:ext cx="10181565" cy="7229856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133600" y="1341119"/>
            <a:ext cx="9448800" cy="413993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4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306910" indent="-306910">
              <a:spcBef>
                <a:spcPts val="8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306910" indent="0">
              <a:spcBef>
                <a:spcPts val="800"/>
              </a:spcBef>
              <a:buNone/>
              <a:defRPr/>
            </a:lvl3pPr>
            <a:lvl4pPr marL="914377" indent="-306910">
              <a:spcBef>
                <a:spcPts val="800"/>
              </a:spcBef>
              <a:defRPr/>
            </a:lvl4pPr>
            <a:lvl5pPr marL="1223403" indent="-309026"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“Quote goes here.”</a:t>
            </a:r>
          </a:p>
          <a:p>
            <a:pPr lvl="1"/>
            <a:r>
              <a:rPr lang="en-US" dirty="0"/>
              <a:t>Attribution, if needed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5E4D8C-596E-D644-8AA7-DBFA149284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53876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42" name="Straight Connector 41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>
            <a:spLocks noGrp="1"/>
          </p:cNvSpPr>
          <p:nvPr>
            <p:ph type="ctrTitle"/>
          </p:nvPr>
        </p:nvSpPr>
        <p:spPr bwMode="auto">
          <a:xfrm>
            <a:off x="2133600" y="4145280"/>
            <a:ext cx="9448800" cy="1219200"/>
          </a:xfrm>
        </p:spPr>
        <p:txBody>
          <a:bodyPr anchor="b" anchorCtr="0">
            <a:noAutofit/>
          </a:bodyPr>
          <a:lstStyle>
            <a:lvl1pPr>
              <a:defRPr sz="42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133600" y="5486400"/>
            <a:ext cx="6705600" cy="9753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="1" i="0" spc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</a:t>
            </a:r>
            <a:r>
              <a:rPr lang="en-US" dirty="0"/>
              <a:t>   </a:t>
            </a:r>
            <a:r>
              <a:rPr lang="en-US" dirty="0" err="1"/>
              <a:t>btitle</a:t>
            </a:r>
            <a:r>
              <a:rPr lang="en-US" dirty="0"/>
              <a:t>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00832" y="421541"/>
            <a:ext cx="10876800" cy="35136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439297" marR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5331751" algn="r"/>
                <a:tab pos="10972526" algn="r"/>
              </a:tabLst>
              <a:defRPr lang="en-US" sz="1267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E6C8E6-00B0-984D-96B9-60F58388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44068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400835" y="-182880"/>
            <a:ext cx="10181565" cy="7229856"/>
            <a:chOff x="1050626" y="-137160"/>
            <a:chExt cx="7636174" cy="5422392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2133600" y="1950721"/>
            <a:ext cx="9448800" cy="2802913"/>
          </a:xfrm>
        </p:spPr>
        <p:txBody>
          <a:bodyPr anchor="b" anchorCtr="0">
            <a:noAutofit/>
          </a:bodyPr>
          <a:lstStyle>
            <a:lvl1pPr>
              <a:defRPr sz="426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auto">
          <a:xfrm>
            <a:off x="2133600" y="4876800"/>
            <a:ext cx="94488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6A24D-6BB8-474F-8F69-48CC49652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1520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2717458"/>
      </p:ext>
    </p:extLst>
  </p:cSld>
  <p:clrMapOvr>
    <a:masterClrMapping/>
  </p:clrMapOvr>
  <p:hf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5589944"/>
      </p:ext>
    </p:extLst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>
          <a:xfrm>
            <a:off x="2133600" y="4145280"/>
            <a:ext cx="9448800" cy="12199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267" b="1" i="0" spc="-133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4267" b="1" i="0" spc="-133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4267" b="1" i="0" spc="-133" dirty="0">
              <a:latin typeface="+mj-lt"/>
              <a:ea typeface="Arial Black" charset="0"/>
              <a:cs typeface="Arial Black" charset="0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00832" y="421541"/>
            <a:ext cx="10876800" cy="35136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439297" marR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5331751" algn="r"/>
                <a:tab pos="10972526" algn="r"/>
              </a:tabLst>
              <a:defRPr lang="en-US" sz="1267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33F970-4F3C-A744-9D6D-B0FDBD4481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23199"/>
      </p:ext>
    </p:extLst>
  </p:cSld>
  <p:clrMapOvr>
    <a:masterClrMapping/>
  </p:clrMapOvr>
  <p:hf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400835" y="-182880"/>
            <a:ext cx="10181565" cy="7229856"/>
            <a:chOff x="1050626" y="-137160"/>
            <a:chExt cx="7636174" cy="5422392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 userDrawn="1"/>
        </p:nvSpPr>
        <p:spPr>
          <a:xfrm>
            <a:off x="2133600" y="1950720"/>
            <a:ext cx="9448800" cy="2804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267" b="1" i="0" spc="-133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4267" b="1" i="0" spc="-133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4267" b="1" i="0" spc="-133" dirty="0">
              <a:latin typeface="+mj-lt"/>
              <a:ea typeface="Arial Black" charset="0"/>
              <a:cs typeface="Arial Blac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A1FF81-AC4A-5744-B23B-E24980FE4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1071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1871531" y="6356351"/>
            <a:ext cx="8064896" cy="365125"/>
          </a:xfrm>
          <a:prstGeom prst="rect">
            <a:avLst/>
          </a:prstGeom>
        </p:spPr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95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/>
          <p:cNvCxnSpPr/>
          <p:nvPr userDrawn="1"/>
        </p:nvCxnSpPr>
        <p:spPr>
          <a:xfrm>
            <a:off x="347889" y="223787"/>
            <a:ext cx="11505752" cy="0"/>
          </a:xfrm>
          <a:prstGeom prst="line">
            <a:avLst/>
          </a:prstGeom>
          <a:ln w="12700">
            <a:solidFill>
              <a:srgbClr val="A2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216042" y="6405667"/>
            <a:ext cx="399881" cy="307661"/>
          </a:xfrm>
          <a:prstGeom prst="rect">
            <a:avLst/>
          </a:prstGeom>
          <a:noFill/>
          <a:ln>
            <a:noFill/>
          </a:ln>
        </p:spPr>
        <p:txBody>
          <a:bodyPr wrap="none" lIns="121807" tIns="60903" rIns="121807" bIns="6090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1400" kern="1200" smtClean="0">
                <a:solidFill>
                  <a:srgbClr val="A2AD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F3C6E96-9FF4-47DE-9938-B6E6A570CF18}" type="slidenum">
              <a:rPr lang="ru-RU" sz="1200"/>
              <a:pPr>
                <a:defRPr/>
              </a:pPr>
              <a:t>‹#›</a:t>
            </a:fld>
            <a:endParaRPr lang="ru-RU" sz="1200" dirty="0"/>
          </a:p>
        </p:txBody>
      </p:sp>
      <p:cxnSp>
        <p:nvCxnSpPr>
          <p:cNvPr id="5" name="Straight Connector 6"/>
          <p:cNvCxnSpPr/>
          <p:nvPr userDrawn="1"/>
        </p:nvCxnSpPr>
        <p:spPr>
          <a:xfrm>
            <a:off x="347889" y="6326311"/>
            <a:ext cx="11505752" cy="0"/>
          </a:xfrm>
          <a:prstGeom prst="line">
            <a:avLst/>
          </a:prstGeom>
          <a:ln w="12700">
            <a:solidFill>
              <a:srgbClr val="A2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8832" y="6383447"/>
            <a:ext cx="1499576" cy="43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Placeholder 6"/>
          <p:cNvSpPr>
            <a:spLocks noGrp="1"/>
          </p:cNvSpPr>
          <p:nvPr>
            <p:ph type="title"/>
          </p:nvPr>
        </p:nvSpPr>
        <p:spPr>
          <a:xfrm>
            <a:off x="330415" y="291569"/>
            <a:ext cx="11526404" cy="711499"/>
          </a:xfrm>
          <a:prstGeom prst="rect">
            <a:avLst/>
          </a:prstGeom>
          <a:ln>
            <a:noFill/>
          </a:ln>
        </p:spPr>
        <p:txBody>
          <a:bodyPr lIns="0" tIns="60917" rIns="0" bIns="60917"/>
          <a:lstStyle>
            <a:lvl1pPr>
              <a:defRPr lang="en-GB" b="1" cap="all" dirty="0">
                <a:solidFill>
                  <a:srgbClr val="A2A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4636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CCAF-B1CD-42FD-8C80-EF18881B997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18C-316C-475F-BC44-67BBF7897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947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CCAF-B1CD-42FD-8C80-EF18881B997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18C-316C-475F-BC44-67BBF7897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918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CCAF-B1CD-42FD-8C80-EF18881B997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18C-316C-475F-BC44-67BBF7897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420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CCAF-B1CD-42FD-8C80-EF18881B997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18C-316C-475F-BC44-67BBF7897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813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CCAF-B1CD-42FD-8C80-EF18881B997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18C-316C-475F-BC44-67BBF7897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638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CCAF-B1CD-42FD-8C80-EF18881B997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18C-316C-475F-BC44-67BBF7897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322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CCAF-B1CD-42FD-8C80-EF18881B997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18C-316C-475F-BC44-67BBF7897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041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CCAF-B1CD-42FD-8C80-EF18881B997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18C-316C-475F-BC44-67BBF7897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7126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CCAF-B1CD-42FD-8C80-EF18881B997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18C-316C-475F-BC44-67BBF7897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2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4" y="273052"/>
            <a:ext cx="6712261" cy="53161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A40084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3950229" cy="4145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1871531" y="6356351"/>
            <a:ext cx="8064896" cy="365125"/>
          </a:xfrm>
          <a:prstGeom prst="rect">
            <a:avLst/>
          </a:prstGeom>
        </p:spPr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013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CCAF-B1CD-42FD-8C80-EF18881B997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18C-316C-475F-BC44-67BBF7897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137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CCAF-B1CD-42FD-8C80-EF18881B997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18C-316C-475F-BC44-67BBF7897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46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26CB-46E4-41EA-8B5E-4C0ABA99AF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RUS2177600 (v1.0)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811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F900-A35C-41F5-A85D-32993051B8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RUS2177600 (v1.0)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315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63-170D-4DED-8D37-5AB9B5EADF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RUS2177600 (v1.0)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232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6F02-3AD4-4633-ACCC-52E5391918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RUS2177600 (v1.0)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713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9959-8549-4D91-8BE2-1ED55E34B9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RUS2177600 (v1.0)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890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A17B-8940-4DC5-BC89-1F2812A356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RUS2177600 (v1.0)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614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BFB1-694F-49F5-BCFE-9830B60A81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RUS2177600 (v1.0)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032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AD86-8BF4-4BB6-9DE4-A08B631772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RUS2177600 (v1.0)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1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73447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548680"/>
            <a:ext cx="7315200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01208"/>
            <a:ext cx="7315200" cy="293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1871531" y="6356351"/>
            <a:ext cx="8064896" cy="365125"/>
          </a:xfrm>
          <a:prstGeom prst="rect">
            <a:avLst/>
          </a:prstGeom>
        </p:spPr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154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F394-CA81-4E88-A5D2-132DAE8864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RUS2177600 (v1.0)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68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8AE5-0F55-4754-AC27-45388244CA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RUS2177600 (v1.0)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662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2042-F8D9-4C01-B4CB-816573EE0B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RUS2177600 (v1.0)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053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98003-1E31-4241-866C-75C5B9575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731"/>
            <a:ext cx="109728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425451"/>
            <a:ext cx="81451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>
            <a:extLst>
              <a:ext uri="{FF2B5EF4-FFF2-40B4-BE49-F238E27FC236}">
                <a16:creationId xmlns:a16="http://schemas.microsoft.com/office/drawing/2014/main" id="{C6460008-2D95-48E7-AC1C-DA06D43C9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1023620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algn="l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2A2A2A"/>
                </a:solidFill>
                <a:latin typeface="Arial" panose="020B0604020202020204" pitchFamily="34" charset="0"/>
                <a:ea typeface="ＭＳ Ｐゴシック" pitchFamily="34" charset="-128"/>
              </a:rPr>
              <a:t>RUS2177600 (v1.0)</a:t>
            </a:r>
          </a:p>
        </p:txBody>
      </p:sp>
    </p:spTree>
    <p:extLst>
      <p:ext uri="{BB962C8B-B14F-4D97-AF65-F5344CB8AC3E}">
        <p14:creationId xmlns:p14="http://schemas.microsoft.com/office/powerpoint/2010/main" val="267319965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D0471-D79C-4712-A6F6-84D20E82F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6D7665-6A4E-4F13-BFDC-67D0CDE43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176708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16BE8-DEB6-4FBE-B753-B4162CEB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C22065-BE3E-421A-9C0A-7B144E206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936527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698A4-B8BD-480D-B28D-780F02A8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58731-9D44-4EEC-9B7C-8372EEE24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03019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07FF2-1502-4D4D-870C-F0217179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4A3026-3C1D-4A7B-A775-A6C4B846B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2692DC-F357-4E6E-ADDE-895D65F84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346143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D3613-B210-4ECF-8DA1-D6C6A5AB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C83D4F-1981-479E-8D35-D859182B1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883ACA-E6B9-42FF-A73F-A01472888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EE2A18-E797-47EB-8400-8DC1B069B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562BC1-DAA9-401F-AFB4-6D19ADE85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002995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28FD1-CEAA-443C-B16A-DFF426B9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3868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5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0.xml"/><Relationship Id="rId18" Type="http://schemas.openxmlformats.org/officeDocument/2006/relationships/slideLayout" Target="../slideLayouts/slideLayout205.xml"/><Relationship Id="rId26" Type="http://schemas.openxmlformats.org/officeDocument/2006/relationships/slideLayout" Target="../slideLayouts/slideLayout213.xml"/><Relationship Id="rId39" Type="http://schemas.openxmlformats.org/officeDocument/2006/relationships/slideLayout" Target="../slideLayouts/slideLayout226.xml"/><Relationship Id="rId21" Type="http://schemas.openxmlformats.org/officeDocument/2006/relationships/slideLayout" Target="../slideLayouts/slideLayout208.xml"/><Relationship Id="rId34" Type="http://schemas.openxmlformats.org/officeDocument/2006/relationships/slideLayout" Target="../slideLayouts/slideLayout221.xml"/><Relationship Id="rId42" Type="http://schemas.openxmlformats.org/officeDocument/2006/relationships/tags" Target="../tags/tag6.xml"/><Relationship Id="rId7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24" Type="http://schemas.openxmlformats.org/officeDocument/2006/relationships/slideLayout" Target="../slideLayouts/slideLayout211.xml"/><Relationship Id="rId32" Type="http://schemas.openxmlformats.org/officeDocument/2006/relationships/slideLayout" Target="../slideLayouts/slideLayout219.xml"/><Relationship Id="rId37" Type="http://schemas.openxmlformats.org/officeDocument/2006/relationships/slideLayout" Target="../slideLayouts/slideLayout224.xml"/><Relationship Id="rId40" Type="http://schemas.openxmlformats.org/officeDocument/2006/relationships/theme" Target="../theme/theme15.xml"/><Relationship Id="rId45" Type="http://schemas.openxmlformats.org/officeDocument/2006/relationships/image" Target="../media/image12.emf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23" Type="http://schemas.openxmlformats.org/officeDocument/2006/relationships/slideLayout" Target="../slideLayouts/slideLayout210.xml"/><Relationship Id="rId28" Type="http://schemas.openxmlformats.org/officeDocument/2006/relationships/slideLayout" Target="../slideLayouts/slideLayout215.xml"/><Relationship Id="rId36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197.xml"/><Relationship Id="rId19" Type="http://schemas.openxmlformats.org/officeDocument/2006/relationships/slideLayout" Target="../slideLayouts/slideLayout206.xml"/><Relationship Id="rId31" Type="http://schemas.openxmlformats.org/officeDocument/2006/relationships/slideLayout" Target="../slideLayouts/slideLayout218.xml"/><Relationship Id="rId44" Type="http://schemas.openxmlformats.org/officeDocument/2006/relationships/oleObject" Target="../embeddings/oleObject3.bin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Relationship Id="rId22" Type="http://schemas.openxmlformats.org/officeDocument/2006/relationships/slideLayout" Target="../slideLayouts/slideLayout209.xml"/><Relationship Id="rId27" Type="http://schemas.openxmlformats.org/officeDocument/2006/relationships/slideLayout" Target="../slideLayouts/slideLayout214.xml"/><Relationship Id="rId30" Type="http://schemas.openxmlformats.org/officeDocument/2006/relationships/slideLayout" Target="../slideLayouts/slideLayout217.xml"/><Relationship Id="rId35" Type="http://schemas.openxmlformats.org/officeDocument/2006/relationships/slideLayout" Target="../slideLayouts/slideLayout222.xml"/><Relationship Id="rId43" Type="http://schemas.openxmlformats.org/officeDocument/2006/relationships/tags" Target="../tags/tag7.xml"/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5" Type="http://schemas.openxmlformats.org/officeDocument/2006/relationships/slideLayout" Target="../slideLayouts/slideLayout212.xml"/><Relationship Id="rId33" Type="http://schemas.openxmlformats.org/officeDocument/2006/relationships/slideLayout" Target="../slideLayouts/slideLayout220.xml"/><Relationship Id="rId38" Type="http://schemas.openxmlformats.org/officeDocument/2006/relationships/slideLayout" Target="../slideLayouts/slideLayout225.xml"/><Relationship Id="rId20" Type="http://schemas.openxmlformats.org/officeDocument/2006/relationships/slideLayout" Target="../slideLayouts/slideLayout207.xml"/><Relationship Id="rId41" Type="http://schemas.openxmlformats.org/officeDocument/2006/relationships/vmlDrawing" Target="../drawings/vmlDrawing3.v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slideLayout" Target="../slideLayouts/slideLayout252.xml"/><Relationship Id="rId18" Type="http://schemas.openxmlformats.org/officeDocument/2006/relationships/tags" Target="../tags/tag10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241.xml"/><Relationship Id="rId16" Type="http://schemas.openxmlformats.org/officeDocument/2006/relationships/vmlDrawing" Target="../drawings/vmlDrawing4.vml"/><Relationship Id="rId20" Type="http://schemas.openxmlformats.org/officeDocument/2006/relationships/image" Target="../media/image17.emf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49.xml"/><Relationship Id="rId19" Type="http://schemas.openxmlformats.org/officeDocument/2006/relationships/oleObject" Target="../embeddings/oleObject4.bin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slideLayout" Target="../slideLayouts/slideLayout2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7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83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vmlDrawing" Target="../drawings/vmlDrawing2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24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989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40514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rgbClr val="A4008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b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0E24-49E5-452F-9770-467C4D4CBE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05CCC-A6E1-4849-9CB0-E4D2FEE0CC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6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473BA-A038-44BA-BD74-200DD7AE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29542C-AD4B-4BB4-835C-BAC5EEF91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16CE4159-FFFB-46A7-B6F9-9D85432F1EDB}"/>
              </a:ext>
            </a:extLst>
          </p:cNvPr>
          <p:cNvSpPr txBox="1">
            <a:spLocks/>
          </p:cNvSpPr>
          <p:nvPr/>
        </p:nvSpPr>
        <p:spPr>
          <a:xfrm>
            <a:off x="277090" y="6358006"/>
            <a:ext cx="11600874" cy="393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           </a:t>
            </a:r>
            <a:r>
              <a:rPr lang="ru-RU" b="1" dirty="0">
                <a:solidFill>
                  <a:prstClr val="black">
                    <a:tint val="75000"/>
                  </a:prstClr>
                </a:solidFill>
              </a:rPr>
              <a:t>Юбилейная конференция</a:t>
            </a:r>
          </a:p>
          <a:p>
            <a:pPr algn="l">
              <a:defRPr/>
            </a:pPr>
            <a:r>
              <a:rPr lang="ru-RU" b="1" dirty="0">
                <a:solidFill>
                  <a:prstClr val="black">
                    <a:tint val="75000"/>
                  </a:prstClr>
                </a:solidFill>
              </a:rPr>
              <a:t>           </a:t>
            </a:r>
            <a:r>
              <a:rPr lang="ru-RU" b="1" dirty="0">
                <a:solidFill>
                  <a:srgbClr val="C00000"/>
                </a:solidFill>
              </a:rPr>
              <a:t>«Кардиология на марше</a:t>
            </a:r>
            <a:r>
              <a:rPr lang="en-US" b="1" dirty="0">
                <a:solidFill>
                  <a:srgbClr val="C00000"/>
                </a:solidFill>
              </a:rPr>
              <a:t>!</a:t>
            </a:r>
            <a:r>
              <a:rPr lang="ru-RU" b="1" dirty="0">
                <a:solidFill>
                  <a:srgbClr val="C00000"/>
                </a:solidFill>
              </a:rPr>
              <a:t>»</a:t>
            </a:r>
            <a:r>
              <a:rPr lang="ru-RU" sz="800" dirty="0">
                <a:solidFill>
                  <a:prstClr val="black">
                    <a:tint val="75000"/>
                  </a:prstClr>
                </a:solidFill>
              </a:rPr>
              <a:t>………………………………………………………………</a:t>
            </a:r>
            <a:r>
              <a:rPr lang="en-US" sz="800" dirty="0">
                <a:solidFill>
                  <a:prstClr val="black">
                    <a:tint val="75000"/>
                  </a:prstClr>
                </a:solidFill>
              </a:rPr>
              <a:t>……………………………………………………………</a:t>
            </a:r>
            <a:r>
              <a:rPr lang="ru-RU" sz="800" dirty="0">
                <a:solidFill>
                  <a:prstClr val="black">
                    <a:tint val="75000"/>
                  </a:prstClr>
                </a:solidFill>
              </a:rPr>
              <a:t>…</a:t>
            </a:r>
            <a:r>
              <a:rPr lang="en-US" b="1" dirty="0">
                <a:solidFill>
                  <a:prstClr val="white">
                    <a:lumMod val="75000"/>
                  </a:prstClr>
                </a:solidFill>
              </a:rPr>
              <a:t>www.cardioweb.ru………………………..……………………………………………………………………. </a:t>
            </a:r>
            <a:r>
              <a:rPr lang="en-US" dirty="0">
                <a:solidFill>
                  <a:srgbClr val="E7271E"/>
                </a:solidFill>
              </a:rPr>
              <a:t>Mo</a:t>
            </a:r>
            <a:r>
              <a:rPr lang="ru-RU" dirty="0" err="1">
                <a:solidFill>
                  <a:srgbClr val="E7271E"/>
                </a:solidFill>
              </a:rPr>
              <a:t>сква</a:t>
            </a:r>
            <a:endParaRPr lang="ru-RU" dirty="0">
              <a:solidFill>
                <a:srgbClr val="E7271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8619EA-5913-4BEB-8445-900FAE90E2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2" y="6420233"/>
            <a:ext cx="260534" cy="2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6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24" r:id="rId2"/>
    <p:sldLayoutId id="2147484825" r:id="rId3"/>
    <p:sldLayoutId id="2147484826" r:id="rId4"/>
    <p:sldLayoutId id="2147484827" r:id="rId5"/>
    <p:sldLayoutId id="2147484828" r:id="rId6"/>
    <p:sldLayoutId id="2147484829" r:id="rId7"/>
    <p:sldLayoutId id="2147484830" r:id="rId8"/>
    <p:sldLayoutId id="2147484831" r:id="rId9"/>
    <p:sldLayoutId id="2147484832" r:id="rId10"/>
    <p:sldLayoutId id="2147484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D9137-A64A-7244-8F97-2B1CCD51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D781D7-DEF2-DC42-8A22-93E07BBDE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85C0D-7666-2346-8C8F-4083D727E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C5C5-7771-B54A-864F-77E645B75F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A46FCE-4C0C-AF4F-B194-60515CCD4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65F5B7-5A13-1148-8A12-4E9F9AAC7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9990-AEA2-4E4A-AC1B-9B9FC5AD4D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6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5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842" r:id="rId8"/>
    <p:sldLayoutId id="2147484843" r:id="rId9"/>
    <p:sldLayoutId id="2147484844" r:id="rId10"/>
    <p:sldLayoutId id="2147484845" r:id="rId11"/>
    <p:sldLayoutId id="2147484846" r:id="rId12"/>
    <p:sldLayoutId id="2147484847" r:id="rId13"/>
    <p:sldLayoutId id="2147484848" r:id="rId14"/>
    <p:sldLayoutId id="2147484849" r:id="rId15"/>
    <p:sldLayoutId id="2147484850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E3BDE7-CD22-5C47-8AB5-1BB7AA03176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457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457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457201"/>
            <a:ext cx="10972800" cy="12812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1828501"/>
            <a:ext cx="10972800" cy="414050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612563" y="6375400"/>
            <a:ext cx="304800" cy="30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1200" b="0" i="0" spc="0" baseline="0" smtClean="0">
                <a:solidFill>
                  <a:srgbClr val="7F7F7F"/>
                </a:solidFill>
                <a:latin typeface="+mn-lt"/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917363" y="6375400"/>
            <a:ext cx="5056717" cy="3048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1200" b="0" i="0" spc="0" baseline="0" dirty="0">
                <a:solidFill>
                  <a:srgbClr val="7F7F7F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  <p:sldLayoutId id="2147484863" r:id="rId12"/>
    <p:sldLayoutId id="2147484864" r:id="rId13"/>
    <p:sldLayoutId id="2147484865" r:id="rId14"/>
    <p:sldLayoutId id="2147484866" r:id="rId15"/>
    <p:sldLayoutId id="2147484867" r:id="rId16"/>
    <p:sldLayoutId id="2147484868" r:id="rId17"/>
    <p:sldLayoutId id="2147484869" r:id="rId18"/>
    <p:sldLayoutId id="2147484870" r:id="rId19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267" b="1" i="0" kern="1200" spc="-133" baseline="0">
          <a:solidFill>
            <a:schemeClr val="tx1"/>
          </a:solidFill>
          <a:latin typeface="+mj-lt"/>
          <a:ea typeface="Arial Black" charset="0"/>
          <a:cs typeface="Arial Black" charset="0"/>
        </a:defRPr>
      </a:lvl1pPr>
    </p:titleStyle>
    <p:bodyStyle>
      <a:lvl1pPr marL="304792" indent="-304792" algn="l" defTabSz="1219170" rtl="0" eaLnBrk="1" latinLnBrk="0" hangingPunct="1">
        <a:spcBef>
          <a:spcPts val="1200"/>
        </a:spcBef>
        <a:buClrTx/>
        <a:buSzPct val="100000"/>
        <a:buFont typeface="Wingdings" charset="2"/>
        <a:buChar char="§"/>
        <a:tabLst>
          <a:tab pos="5331751" algn="r"/>
          <a:tab pos="10972526" algn="r"/>
        </a:tabLst>
        <a:defRPr sz="24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304792" algn="l" defTabSz="1219170" rtl="0" eaLnBrk="1" latinLnBrk="0" hangingPunct="1">
        <a:spcBef>
          <a:spcPts val="400"/>
        </a:spcBef>
        <a:buClrTx/>
        <a:buSzPct val="100000"/>
        <a:buFont typeface="Arial" pitchFamily="34" charset="0"/>
        <a:buChar char="–"/>
        <a:defRPr sz="2133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304792" algn="l" defTabSz="1219170" rtl="0" eaLnBrk="1" latinLnBrk="0" hangingPunct="1">
        <a:spcBef>
          <a:spcPts val="400"/>
        </a:spcBef>
        <a:buClrTx/>
        <a:buSzPct val="100000"/>
        <a:buFont typeface="Arial" pitchFamily="34" charset="0"/>
        <a:buChar char="–"/>
        <a:defRPr sz="2133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219170" indent="-304792" algn="l" defTabSz="1219170" rtl="0" eaLnBrk="1" latinLnBrk="0" hangingPunct="1">
        <a:spcBef>
          <a:spcPts val="400"/>
        </a:spcBef>
        <a:buClrTx/>
        <a:buSzPct val="100000"/>
        <a:buFont typeface="Arial" pitchFamily="34" charset="0"/>
        <a:buChar char="–"/>
        <a:defRPr sz="2133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523962" indent="-304792" algn="l" defTabSz="1219170" rtl="0" eaLnBrk="1" latinLnBrk="0" hangingPunct="1">
        <a:spcBef>
          <a:spcPts val="400"/>
        </a:spcBef>
        <a:buClrTx/>
        <a:buSzPct val="100000"/>
        <a:buFont typeface="Arial" pitchFamily="34" charset="0"/>
        <a:buChar char="–"/>
        <a:defRPr sz="2133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2" r:id="rId1"/>
    <p:sldLayoutId id="2147484873" r:id="rId2"/>
    <p:sldLayoutId id="2147484874" r:id="rId3"/>
    <p:sldLayoutId id="2147484875" r:id="rId4"/>
    <p:sldLayoutId id="2147484876" r:id="rId5"/>
    <p:sldLayoutId id="2147484877" r:id="rId6"/>
    <p:sldLayoutId id="2147484878" r:id="rId7"/>
    <p:sldLayoutId id="2147484879" r:id="rId8"/>
    <p:sldLayoutId id="2147484880" r:id="rId9"/>
    <p:sldLayoutId id="2147484881" r:id="rId10"/>
    <p:sldLayoutId id="2147484882" r:id="rId11"/>
    <p:sldLayoutId id="21474848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4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6" name="think-cell Slide" r:id="rId44" imgW="532" imgH="533" progId="TCLayout.ActiveDocument.1">
                  <p:embed/>
                </p:oleObj>
              </mc:Choice>
              <mc:Fallback>
                <p:oleObj name="think-cell Slide" r:id="rId44" imgW="532" imgH="53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76" y="0"/>
            <a:ext cx="11529423" cy="1359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2375" y="1645920"/>
            <a:ext cx="11529423" cy="485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323703"/>
            <a:ext cx="12192000" cy="36000"/>
          </a:xfrm>
          <a:prstGeom prst="rect">
            <a:avLst/>
          </a:prstGeom>
          <a:gradFill>
            <a:gsLst>
              <a:gs pos="65000">
                <a:srgbClr val="32AC93"/>
              </a:gs>
              <a:gs pos="50500">
                <a:srgbClr val="19A5AC"/>
              </a:gs>
              <a:gs pos="33000">
                <a:schemeClr val="accent1"/>
              </a:gs>
              <a:gs pos="8000">
                <a:schemeClr val="accent3"/>
              </a:gs>
              <a:gs pos="94000">
                <a:schemeClr val="accent2">
                  <a:alpha val="9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3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  <p:sldLayoutId id="2147484896" r:id="rId12"/>
    <p:sldLayoutId id="2147484897" r:id="rId13"/>
    <p:sldLayoutId id="2147484898" r:id="rId14"/>
    <p:sldLayoutId id="2147484899" r:id="rId15"/>
    <p:sldLayoutId id="2147484900" r:id="rId16"/>
    <p:sldLayoutId id="2147484901" r:id="rId17"/>
    <p:sldLayoutId id="2147484902" r:id="rId18"/>
    <p:sldLayoutId id="2147484903" r:id="rId19"/>
    <p:sldLayoutId id="2147484904" r:id="rId20"/>
    <p:sldLayoutId id="2147484905" r:id="rId21"/>
    <p:sldLayoutId id="2147484906" r:id="rId22"/>
    <p:sldLayoutId id="2147484907" r:id="rId23"/>
    <p:sldLayoutId id="2147484908" r:id="rId24"/>
    <p:sldLayoutId id="2147484909" r:id="rId25"/>
    <p:sldLayoutId id="2147484910" r:id="rId26"/>
    <p:sldLayoutId id="2147484911" r:id="rId27"/>
    <p:sldLayoutId id="2147484912" r:id="rId28"/>
    <p:sldLayoutId id="2147484913" r:id="rId29"/>
    <p:sldLayoutId id="2147484914" r:id="rId30"/>
    <p:sldLayoutId id="2147484915" r:id="rId31"/>
    <p:sldLayoutId id="2147484916" r:id="rId32"/>
    <p:sldLayoutId id="2147484917" r:id="rId33"/>
    <p:sldLayoutId id="2147484918" r:id="rId34"/>
    <p:sldLayoutId id="2147484919" r:id="rId35"/>
    <p:sldLayoutId id="2147484920" r:id="rId36"/>
    <p:sldLayoutId id="2147484921" r:id="rId37"/>
    <p:sldLayoutId id="2147484922" r:id="rId38"/>
    <p:sldLayoutId id="2147484923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08">
          <p15:clr>
            <a:srgbClr val="F26B43"/>
          </p15:clr>
        </p15:guide>
        <p15:guide id="4" pos="7472">
          <p15:clr>
            <a:srgbClr val="F26B43"/>
          </p15:clr>
        </p15:guide>
        <p15:guide id="5" orient="horz" pos="230">
          <p15:clr>
            <a:srgbClr val="F26B43"/>
          </p15:clr>
        </p15:guide>
        <p15:guide id="6" orient="horz" pos="4092">
          <p15:clr>
            <a:srgbClr val="F26B43"/>
          </p15:clr>
        </p15:guide>
        <p15:guide id="7" orient="horz" pos="647">
          <p15:clr>
            <a:srgbClr val="F26B43"/>
          </p15:clr>
        </p15:guide>
        <p15:guide id="8" orient="horz" pos="828">
          <p15:clr>
            <a:srgbClr val="F26B43"/>
          </p15:clr>
        </p15:guide>
        <p15:guide id="9" orient="horz" pos="1030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D7D66-8AAB-3847-8009-D334F987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47DA33-4553-F842-8B93-F43E22EA8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717A83-295D-3546-8D7B-63A808FD5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99466-F82E-054B-8DDA-83326D05B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F7CB64-45C4-314C-B119-D3DF5C49F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CD02C5-1A88-D042-9A0B-43733D70EA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5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926" r:id="rId2"/>
    <p:sldLayoutId id="2147484927" r:id="rId3"/>
    <p:sldLayoutId id="2147484928" r:id="rId4"/>
    <p:sldLayoutId id="2147484929" r:id="rId5"/>
    <p:sldLayoutId id="2147484930" r:id="rId6"/>
    <p:sldLayoutId id="2147484931" r:id="rId7"/>
    <p:sldLayoutId id="2147484932" r:id="rId8"/>
    <p:sldLayoutId id="2147484933" r:id="rId9"/>
    <p:sldLayoutId id="2147484934" r:id="rId10"/>
    <p:sldLayoutId id="2147484935" r:id="rId11"/>
    <p:sldLayoutId id="2147484936" r:id="rId12"/>
    <p:sldLayoutId id="2147484937" r:id="rId13"/>
  </p:sldLayoutIdLst>
  <p:txStyles>
    <p:titleStyle>
      <a:lvl1pPr algn="l" defTabSz="771571" rtl="0" eaLnBrk="1" latinLnBrk="0" hangingPunct="1">
        <a:lnSpc>
          <a:spcPct val="90000"/>
        </a:lnSpc>
        <a:spcBef>
          <a:spcPct val="0"/>
        </a:spcBef>
        <a:buNone/>
        <a:defRPr sz="3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93" indent="-192893" algn="l" defTabSz="771571" rtl="0" eaLnBrk="1" latinLnBrk="0" hangingPunct="1">
        <a:lnSpc>
          <a:spcPct val="90000"/>
        </a:lnSpc>
        <a:spcBef>
          <a:spcPts val="844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1pPr>
      <a:lvl2pPr marL="578678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463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350249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2121819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605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90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176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85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7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56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4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927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712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98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83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0" name="think-cell Slide" r:id="rId19" imgW="353" imgH="353" progId="TCLayout.ActiveDocument.1">
                  <p:embed/>
                </p:oleObj>
              </mc:Choice>
              <mc:Fallback>
                <p:oleObj name="think-cell Slide" r:id="rId19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8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800"/>
            <a:endParaRPr lang="ru-RU" sz="24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78" y="136733"/>
            <a:ext cx="11529423" cy="102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2377" y="1657884"/>
            <a:ext cx="11529423" cy="48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42423"/>
            <a:ext cx="12192000" cy="89988"/>
          </a:xfrm>
          <a:prstGeom prst="rect">
            <a:avLst/>
          </a:prstGeom>
          <a:gradFill>
            <a:gsLst>
              <a:gs pos="65000">
                <a:srgbClr val="32AC93"/>
              </a:gs>
              <a:gs pos="50500">
                <a:srgbClr val="19A5AC"/>
              </a:gs>
              <a:gs pos="33000">
                <a:schemeClr val="accent1"/>
              </a:gs>
              <a:gs pos="8000">
                <a:schemeClr val="accent3"/>
              </a:gs>
              <a:gs pos="94000">
                <a:schemeClr val="accent2">
                  <a:alpha val="9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8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  <p:sldLayoutId id="2147484950" r:id="rId12"/>
    <p:sldLayoutId id="2147484951" r:id="rId13"/>
    <p:sldLayoutId id="214748495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08">
          <p15:clr>
            <a:srgbClr val="F26B43"/>
          </p15:clr>
        </p15:guide>
        <p15:guide id="4" pos="7472">
          <p15:clr>
            <a:srgbClr val="F26B43"/>
          </p15:clr>
        </p15:guide>
        <p15:guide id="5" orient="horz" pos="230">
          <p15:clr>
            <a:srgbClr val="F26B43"/>
          </p15:clr>
        </p15:guide>
        <p15:guide id="6" orient="horz" pos="4092">
          <p15:clr>
            <a:srgbClr val="F26B43"/>
          </p15:clr>
        </p15:guide>
        <p15:guide id="7" orient="horz" pos="647">
          <p15:clr>
            <a:srgbClr val="F26B43"/>
          </p15:clr>
        </p15:guide>
        <p15:guide id="8" orient="horz" pos="82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24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989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60483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8" r:id="rId12"/>
    <p:sldLayoutId id="2147483839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2400" b="0" kern="1200">
          <a:solidFill>
            <a:srgbClr val="A4008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0" indent="-214313" algn="l" defTabSz="685800" rtl="0" eaLnBrk="1" latinLnBrk="0" hangingPunct="1">
        <a:spcBef>
          <a:spcPct val="20000"/>
        </a:spcBef>
        <a:buFont typeface="Arial" pitchFamily="34" charset="0"/>
        <a:buChar char="•"/>
        <a:defRPr sz="1350" b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b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050" b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900" b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445D81DB-C874-46DA-857C-48A68570CB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5" name="Слайд think-cell" r:id="rId18" imgW="360" imgH="360" progId="">
                  <p:embed/>
                </p:oleObj>
              </mc:Choice>
              <mc:Fallback>
                <p:oleObj name="Слайд think-cell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6DF83617-EC0F-4F09-970C-DAE815E63452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dirty="0">
              <a:solidFill>
                <a:prstClr val="white"/>
              </a:solidFill>
              <a:latin typeface="Times New Roman" panose="02020603050405020304" pitchFamily="18" charset="0"/>
              <a:ea typeface="+mj-ea"/>
              <a:cs typeface="+mj-cs"/>
              <a:sym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9333697B-5148-4086-A72A-2478091489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RUS2171170 (v1.0)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7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31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8DBD-4B98-496C-B1BD-C17C9D8EA4E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E6F1D-EFCD-43E3-A461-9CBF4FF3C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E3BDE7-CD22-5C47-8AB5-1BB7AA03176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457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457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457201"/>
            <a:ext cx="10972800" cy="12812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1828501"/>
            <a:ext cx="10972800" cy="414050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612563" y="6375400"/>
            <a:ext cx="304800" cy="30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1200" b="0" i="0" spc="0" baseline="0" smtClean="0">
                <a:solidFill>
                  <a:srgbClr val="7F7F7F"/>
                </a:solidFill>
                <a:latin typeface="+mn-lt"/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917363" y="6375400"/>
            <a:ext cx="5056717" cy="3048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1200" b="0" i="0" spc="0" baseline="0" dirty="0">
                <a:solidFill>
                  <a:srgbClr val="7F7F7F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6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487" r:id="rId12"/>
    <p:sldLayoutId id="2147484488" r:id="rId13"/>
    <p:sldLayoutId id="2147484489" r:id="rId14"/>
    <p:sldLayoutId id="2147484490" r:id="rId15"/>
    <p:sldLayoutId id="2147484491" r:id="rId16"/>
    <p:sldLayoutId id="2147484492" r:id="rId17"/>
    <p:sldLayoutId id="2147484493" r:id="rId18"/>
    <p:sldLayoutId id="2147484494" r:id="rId19"/>
    <p:sldLayoutId id="2147484495" r:id="rId20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267" b="1" i="0" kern="1200" spc="-133" baseline="0">
          <a:solidFill>
            <a:schemeClr val="tx1"/>
          </a:solidFill>
          <a:latin typeface="+mj-lt"/>
          <a:ea typeface="Arial Black" charset="0"/>
          <a:cs typeface="Arial Black" charset="0"/>
        </a:defRPr>
      </a:lvl1pPr>
    </p:titleStyle>
    <p:bodyStyle>
      <a:lvl1pPr marL="304792" indent="-304792" algn="l" defTabSz="1219170" rtl="0" eaLnBrk="1" latinLnBrk="0" hangingPunct="1">
        <a:spcBef>
          <a:spcPts val="1200"/>
        </a:spcBef>
        <a:buClrTx/>
        <a:buSzPct val="100000"/>
        <a:buFont typeface="Wingdings" charset="2"/>
        <a:buChar char="§"/>
        <a:tabLst>
          <a:tab pos="5331751" algn="r"/>
          <a:tab pos="10972526" algn="r"/>
        </a:tabLst>
        <a:defRPr sz="24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304792" algn="l" defTabSz="1219170" rtl="0" eaLnBrk="1" latinLnBrk="0" hangingPunct="1">
        <a:spcBef>
          <a:spcPts val="400"/>
        </a:spcBef>
        <a:buClrTx/>
        <a:buSzPct val="100000"/>
        <a:buFont typeface="Arial" pitchFamily="34" charset="0"/>
        <a:buChar char="–"/>
        <a:defRPr sz="2133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304792" algn="l" defTabSz="1219170" rtl="0" eaLnBrk="1" latinLnBrk="0" hangingPunct="1">
        <a:spcBef>
          <a:spcPts val="400"/>
        </a:spcBef>
        <a:buClrTx/>
        <a:buSzPct val="100000"/>
        <a:buFont typeface="Arial" pitchFamily="34" charset="0"/>
        <a:buChar char="–"/>
        <a:defRPr sz="2133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219170" indent="-304792" algn="l" defTabSz="1219170" rtl="0" eaLnBrk="1" latinLnBrk="0" hangingPunct="1">
        <a:spcBef>
          <a:spcPts val="400"/>
        </a:spcBef>
        <a:buClrTx/>
        <a:buSzPct val="100000"/>
        <a:buFont typeface="Arial" pitchFamily="34" charset="0"/>
        <a:buChar char="–"/>
        <a:defRPr sz="2133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523962" indent="-304792" algn="l" defTabSz="1219170" rtl="0" eaLnBrk="1" latinLnBrk="0" hangingPunct="1">
        <a:spcBef>
          <a:spcPts val="400"/>
        </a:spcBef>
        <a:buClrTx/>
        <a:buSzPct val="100000"/>
        <a:buFont typeface="Arial" pitchFamily="34" charset="0"/>
        <a:buChar char="–"/>
        <a:defRPr sz="2133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7CCAF-B1CD-42FD-8C80-EF18881B997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E518C-316C-475F-BC44-67BBF7897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8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760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66" r:id="rId8"/>
    <p:sldLayoutId id="2147484767" r:id="rId9"/>
    <p:sldLayoutId id="2147484768" r:id="rId10"/>
    <p:sldLayoutId id="2147484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445D81DB-C874-46DA-857C-48A68570CB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3" name="Слайд think-cell" r:id="rId17" imgW="360" imgH="360" progId="">
                  <p:embed/>
                </p:oleObj>
              </mc:Choice>
              <mc:Fallback>
                <p:oleObj name="Слайд think-cell" r:id="rId17" imgW="360" imgH="360" progId="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445D81DB-C874-46DA-857C-48A68570C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6DF83617-EC0F-4F09-970C-DAE815E63452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dirty="0">
              <a:solidFill>
                <a:prstClr val="white"/>
              </a:solidFill>
              <a:latin typeface="Times New Roman" panose="02020603050405020304" pitchFamily="18" charset="0"/>
              <a:ea typeface="+mj-ea"/>
              <a:cs typeface="+mj-cs"/>
              <a:sym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9333697B-5148-4086-A72A-2478091489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RUS2177600 (v1.0)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9763FAA-5E0C-438B-9D73-B8CFDE4C15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2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  <p:sldLayoutId id="2147484780" r:id="rId10"/>
    <p:sldLayoutId id="2147484781" r:id="rId11"/>
    <p:sldLayoutId id="214748478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473BA-A038-44BA-BD74-200DD7AE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29542C-AD4B-4BB4-835C-BAC5EEF91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16CE4159-FFFB-46A7-B6F9-9D85432F1EDB}"/>
              </a:ext>
            </a:extLst>
          </p:cNvPr>
          <p:cNvSpPr txBox="1">
            <a:spLocks/>
          </p:cNvSpPr>
          <p:nvPr/>
        </p:nvSpPr>
        <p:spPr>
          <a:xfrm>
            <a:off x="277090" y="6358006"/>
            <a:ext cx="11600874" cy="393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           </a:t>
            </a:r>
            <a:r>
              <a:rPr lang="ru-RU" b="1" dirty="0">
                <a:solidFill>
                  <a:prstClr val="black">
                    <a:tint val="75000"/>
                  </a:prstClr>
                </a:solidFill>
              </a:rPr>
              <a:t>Юбилейная конференция</a:t>
            </a:r>
          </a:p>
          <a:p>
            <a:pPr algn="l">
              <a:defRPr/>
            </a:pPr>
            <a:r>
              <a:rPr lang="ru-RU" b="1" dirty="0">
                <a:solidFill>
                  <a:prstClr val="black">
                    <a:tint val="75000"/>
                  </a:prstClr>
                </a:solidFill>
              </a:rPr>
              <a:t>           </a:t>
            </a:r>
            <a:r>
              <a:rPr lang="ru-RU" b="1" dirty="0">
                <a:solidFill>
                  <a:srgbClr val="C00000"/>
                </a:solidFill>
              </a:rPr>
              <a:t>«Кардиология на марше</a:t>
            </a:r>
            <a:r>
              <a:rPr lang="en-US" b="1" dirty="0">
                <a:solidFill>
                  <a:srgbClr val="C00000"/>
                </a:solidFill>
              </a:rPr>
              <a:t>!</a:t>
            </a:r>
            <a:r>
              <a:rPr lang="ru-RU" b="1" dirty="0">
                <a:solidFill>
                  <a:srgbClr val="C00000"/>
                </a:solidFill>
              </a:rPr>
              <a:t>»</a:t>
            </a:r>
            <a:r>
              <a:rPr lang="ru-RU" sz="800" dirty="0">
                <a:solidFill>
                  <a:prstClr val="black">
                    <a:tint val="75000"/>
                  </a:prstClr>
                </a:solidFill>
              </a:rPr>
              <a:t>………………………………………………………………</a:t>
            </a:r>
            <a:r>
              <a:rPr lang="en-US" sz="800" dirty="0">
                <a:solidFill>
                  <a:prstClr val="black">
                    <a:tint val="75000"/>
                  </a:prstClr>
                </a:solidFill>
              </a:rPr>
              <a:t>……………………………………………………………</a:t>
            </a:r>
            <a:r>
              <a:rPr lang="ru-RU" sz="800" dirty="0">
                <a:solidFill>
                  <a:prstClr val="black">
                    <a:tint val="75000"/>
                  </a:prstClr>
                </a:solidFill>
              </a:rPr>
              <a:t>…</a:t>
            </a:r>
            <a:r>
              <a:rPr lang="en-US" b="1" dirty="0">
                <a:solidFill>
                  <a:prstClr val="white">
                    <a:lumMod val="75000"/>
                  </a:prstClr>
                </a:solidFill>
              </a:rPr>
              <a:t>www.cardioweb.ru………………………..……………………………………………………………………. </a:t>
            </a:r>
            <a:r>
              <a:rPr lang="en-US" dirty="0">
                <a:solidFill>
                  <a:srgbClr val="E7271E"/>
                </a:solidFill>
              </a:rPr>
              <a:t>Mo</a:t>
            </a:r>
            <a:r>
              <a:rPr lang="ru-RU" dirty="0" err="1">
                <a:solidFill>
                  <a:srgbClr val="E7271E"/>
                </a:solidFill>
              </a:rPr>
              <a:t>сква</a:t>
            </a:r>
            <a:endParaRPr lang="ru-RU" dirty="0">
              <a:solidFill>
                <a:srgbClr val="E7271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8619EA-5913-4BEB-8445-900FAE90E2B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2" y="6420233"/>
            <a:ext cx="260534" cy="2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3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90" r:id="rId7"/>
    <p:sldLayoutId id="2147484791" r:id="rId8"/>
    <p:sldLayoutId id="2147484792" r:id="rId9"/>
    <p:sldLayoutId id="2147484793" r:id="rId10"/>
    <p:sldLayoutId id="2147484794" r:id="rId11"/>
    <p:sldLayoutId id="21474847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64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  <p:sldLayoutId id="2147484808" r:id="rId12"/>
    <p:sldLayoutId id="21474848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7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ffoms.ru/documents/the-orders-oms/" TargetMode="External"/><Relationship Id="rId1" Type="http://schemas.openxmlformats.org/officeDocument/2006/relationships/slideLayout" Target="../slideLayouts/slideLayout2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6.xml"/><Relationship Id="rId1" Type="http://schemas.openxmlformats.org/officeDocument/2006/relationships/tags" Target="../tags/tag12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1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9.jpe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816860" y="3434971"/>
            <a:ext cx="8559868" cy="69888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Атеросклероз и </a:t>
            </a:r>
            <a:r>
              <a:rPr lang="ru-RU" sz="36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дислипидемии</a:t>
            </a:r>
            <a:r>
              <a:rPr lang="ru-RU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в РФ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99157" y="4573353"/>
            <a:ext cx="10395277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Ежов М.В.</a:t>
            </a:r>
          </a:p>
          <a:p>
            <a:pPr marL="0" indent="0" algn="ctr">
              <a:buNone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нарушений липидного обмена </a:t>
            </a:r>
          </a:p>
          <a:p>
            <a:pPr marL="0" indent="0" algn="ctr">
              <a:buNone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НИИ клинической кардиологии им. А.Л.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Мясникова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ФГБУ «НМИЦ Кардиологии им.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Е.И. Чазова» Минздрава России</a:t>
            </a:r>
          </a:p>
          <a:p>
            <a:pPr marL="0" indent="0" algn="ctr">
              <a:buNone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Национального общества атеросклероза</a:t>
            </a:r>
          </a:p>
          <a:p>
            <a:pPr marL="0" indent="0" algn="ctr">
              <a:buNone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07C6DA66-A99C-4762-A463-F598DB476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 bwMode="auto">
          <a:xfrm>
            <a:off x="7768022" y="46998"/>
            <a:ext cx="4263851" cy="156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87053F-A916-4890-8DFE-453C3BFC8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" r="81173"/>
          <a:stretch/>
        </p:blipFill>
        <p:spPr>
          <a:xfrm>
            <a:off x="161715" y="1"/>
            <a:ext cx="1829804" cy="18723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8604" y="1758077"/>
            <a:ext cx="11656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«Достижение ключевых показателей программы по борьбе с сердечно-сосудистыми заболеваниями на примере Московской области.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Текущая повестка и перспективы развития в Центральном федеральном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округе»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октября 2022 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2695" y="6211653"/>
            <a:ext cx="505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Конфликт интересов: отсутствует</a:t>
            </a:r>
          </a:p>
        </p:txBody>
      </p:sp>
    </p:spTree>
    <p:extLst>
      <p:ext uri="{BB962C8B-B14F-4D97-AF65-F5344CB8AC3E}">
        <p14:creationId xmlns:p14="http://schemas.microsoft.com/office/powerpoint/2010/main" val="3371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E4A4E-A647-4029-9C06-77F1124DED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7659" y="548681"/>
            <a:ext cx="10957984" cy="48048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 настоящее время существует две концепции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атерогенеза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0D29C4D5-374F-4289-8268-5D96161804F3}"/>
              </a:ext>
            </a:extLst>
          </p:cNvPr>
          <p:cNvGraphicFramePr>
            <a:graphicFrameLocks noGrp="1"/>
          </p:cNvGraphicFramePr>
          <p:nvPr/>
        </p:nvGraphicFramePr>
        <p:xfrm>
          <a:off x="624418" y="2294692"/>
          <a:ext cx="10957982" cy="35774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8991">
                  <a:extLst>
                    <a:ext uri="{9D8B030D-6E8A-4147-A177-3AD203B41FA5}">
                      <a16:colId xmlns:a16="http://schemas.microsoft.com/office/drawing/2014/main" val="2881636603"/>
                    </a:ext>
                  </a:extLst>
                </a:gridCol>
                <a:gridCol w="5478991">
                  <a:extLst>
                    <a:ext uri="{9D8B030D-6E8A-4147-A177-3AD203B41FA5}">
                      <a16:colId xmlns:a16="http://schemas.microsoft.com/office/drawing/2014/main" val="1350704017"/>
                    </a:ext>
                  </a:extLst>
                </a:gridCol>
              </a:tblGrid>
              <a:tr h="1632183">
                <a:tc>
                  <a:txBody>
                    <a:bodyPr/>
                    <a:lstStyle/>
                    <a:p>
                      <a:r>
                        <a:rPr lang="ru-RU" sz="2400" b="1" dirty="0"/>
                        <a:t>1) Накопленное бремя ХС ЛНП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Уровень ХС ЛНП </a:t>
                      </a:r>
                      <a:r>
                        <a:rPr lang="ru-RU" sz="2400" b="1" dirty="0"/>
                        <a:t>х</a:t>
                      </a:r>
                      <a:r>
                        <a:rPr lang="ru-RU" sz="2400" dirty="0"/>
                        <a:t> годы воздействия 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455894"/>
                  </a:ext>
                </a:extLst>
              </a:tr>
              <a:tr h="1945303">
                <a:tc>
                  <a:txBody>
                    <a:bodyPr/>
                    <a:lstStyle/>
                    <a:p>
                      <a:r>
                        <a:rPr lang="ru-RU" sz="2400" b="1" dirty="0"/>
                        <a:t>2) Достижение порога ИБС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Период,</a:t>
                      </a:r>
                      <a:r>
                        <a:rPr lang="ru-RU" sz="2400" baseline="0" dirty="0"/>
                        <a:t> в течение </a:t>
                      </a:r>
                      <a:r>
                        <a:rPr lang="ru-RU" sz="2400" dirty="0"/>
                        <a:t>которого накопленное бремя ХС ЛНП претворяется</a:t>
                      </a:r>
                      <a:r>
                        <a:rPr lang="ru-RU" sz="2400" baseline="0" dirty="0"/>
                        <a:t> в</a:t>
                      </a:r>
                      <a:r>
                        <a:rPr lang="ru-RU" sz="2400" dirty="0"/>
                        <a:t> ИБС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438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50B6DB-32A2-434B-B191-16318B71802F}"/>
              </a:ext>
            </a:extLst>
          </p:cNvPr>
          <p:cNvSpPr txBox="1"/>
          <p:nvPr/>
        </p:nvSpPr>
        <p:spPr>
          <a:xfrm>
            <a:off x="4661763" y="6505794"/>
            <a:ext cx="749916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Braunwald</a:t>
            </a:r>
            <a:r>
              <a:rPr kumimoji="0" lang="en-US" sz="14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E. Eur Heart J. 2022 Jan 31;43(4):249-250. </a:t>
            </a:r>
            <a:r>
              <a:rPr kumimoji="0" lang="en-US" sz="1467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doi</a:t>
            </a:r>
            <a:r>
              <a:rPr kumimoji="0" lang="en-US" sz="14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10.1093/</a:t>
            </a:r>
            <a:r>
              <a:rPr kumimoji="0" lang="en-US" sz="1467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eurheartj</a:t>
            </a:r>
            <a:r>
              <a:rPr kumimoji="0" lang="en-US" sz="14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/ehab532. </a:t>
            </a:r>
            <a:endParaRPr kumimoji="0" lang="ru-RU" sz="1467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4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177CD-F00E-44A4-AC7E-F90B99A6EF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6341" y="224513"/>
            <a:ext cx="10382251" cy="47836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Взаимосвязь между накопленным бременем ХС ЛНП и возрастом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514EA684-0216-4E58-AE03-B12CB4F28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719" y="1684063"/>
            <a:ext cx="6912565" cy="42961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7C012C-37E1-47F4-89BF-F50DD6B7362E}"/>
              </a:ext>
            </a:extLst>
          </p:cNvPr>
          <p:cNvSpPr txBox="1"/>
          <p:nvPr/>
        </p:nvSpPr>
        <p:spPr>
          <a:xfrm>
            <a:off x="5423926" y="5939827"/>
            <a:ext cx="1715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Возраст (годы)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C9B19-99B6-4EBF-A6CE-B415FF588C37}"/>
              </a:ext>
            </a:extLst>
          </p:cNvPr>
          <p:cNvSpPr txBox="1"/>
          <p:nvPr/>
        </p:nvSpPr>
        <p:spPr>
          <a:xfrm rot="16200000">
            <a:off x="1527905" y="3484339"/>
            <a:ext cx="298645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Кумулятивный ХС ЛНП –г/</a:t>
            </a:r>
            <a:r>
              <a:rPr kumimoji="0" lang="ru-RU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дцл</a:t>
            </a:r>
            <a:endParaRPr kumimoji="0" lang="ru-RU" sz="14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8642B-F9C0-4D8A-93A7-C76A60D63D2B}"/>
              </a:ext>
            </a:extLst>
          </p:cNvPr>
          <p:cNvSpPr txBox="1"/>
          <p:nvPr/>
        </p:nvSpPr>
        <p:spPr>
          <a:xfrm>
            <a:off x="2988432" y="1483832"/>
            <a:ext cx="4122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ECAC77-20FE-45B1-8D36-CC26E0B024A2}"/>
              </a:ext>
            </a:extLst>
          </p:cNvPr>
          <p:cNvSpPr txBox="1"/>
          <p:nvPr/>
        </p:nvSpPr>
        <p:spPr>
          <a:xfrm>
            <a:off x="4765944" y="1509793"/>
            <a:ext cx="1419811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 мг/</a:t>
            </a:r>
            <a:r>
              <a:rPr kumimoji="0" lang="ru-RU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дл</a:t>
            </a: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(5,0 ммоль/л)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6F3F2F-F40E-46BB-AD93-41633659C752}"/>
              </a:ext>
            </a:extLst>
          </p:cNvPr>
          <p:cNvSpPr txBox="1"/>
          <p:nvPr/>
        </p:nvSpPr>
        <p:spPr>
          <a:xfrm>
            <a:off x="7050076" y="1264125"/>
            <a:ext cx="1419811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 мг/</a:t>
            </a:r>
            <a:r>
              <a:rPr kumimoji="0" lang="ru-RU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дл</a:t>
            </a: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(2,6 ммоль/л)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0960F1-311E-424D-89A4-CD5C22ACD60F}"/>
              </a:ext>
            </a:extLst>
          </p:cNvPr>
          <p:cNvCxnSpPr>
            <a:cxnSpLocks/>
          </p:cNvCxnSpPr>
          <p:nvPr/>
        </p:nvCxnSpPr>
        <p:spPr>
          <a:xfrm flipH="1">
            <a:off x="7645580" y="2468894"/>
            <a:ext cx="1" cy="318410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6566FB-ED8E-4F88-A42D-AD82B921342C}"/>
              </a:ext>
            </a:extLst>
          </p:cNvPr>
          <p:cNvCxnSpPr>
            <a:cxnSpLocks/>
          </p:cNvCxnSpPr>
          <p:nvPr/>
        </p:nvCxnSpPr>
        <p:spPr>
          <a:xfrm flipH="1">
            <a:off x="5977468" y="2493437"/>
            <a:ext cx="1" cy="318410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D910E2E-2830-4F22-9263-CD296CDBF864}"/>
              </a:ext>
            </a:extLst>
          </p:cNvPr>
          <p:cNvSpPr txBox="1"/>
          <p:nvPr/>
        </p:nvSpPr>
        <p:spPr>
          <a:xfrm>
            <a:off x="8471769" y="2838870"/>
            <a:ext cx="1289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Порог ИБС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A6C4-E74B-E845-B0CC-DC9475ACD694}"/>
              </a:ext>
            </a:extLst>
          </p:cNvPr>
          <p:cNvSpPr txBox="1"/>
          <p:nvPr/>
        </p:nvSpPr>
        <p:spPr>
          <a:xfrm>
            <a:off x="4661763" y="6505794"/>
            <a:ext cx="749916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Braunwald</a:t>
            </a:r>
            <a:r>
              <a:rPr kumimoji="0" lang="en-US" sz="14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E. Eur Heart J. 2022 Jan 31;43(4):249-250. </a:t>
            </a:r>
            <a:r>
              <a:rPr kumimoji="0" lang="en-US" sz="1467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doi</a:t>
            </a:r>
            <a:r>
              <a:rPr kumimoji="0" lang="en-US" sz="14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10.1093/</a:t>
            </a:r>
            <a:r>
              <a:rPr kumimoji="0" lang="en-US" sz="1467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eurheartj</a:t>
            </a:r>
            <a:r>
              <a:rPr kumimoji="0" lang="en-US" sz="14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/ehab532. </a:t>
            </a:r>
            <a:endParaRPr kumimoji="0" lang="ru-RU" sz="1467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7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9753-AB87-4133-9906-C44C51EB89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2699" y="402009"/>
            <a:ext cx="10382251" cy="48048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Модель профилактики ИБС – раннее воздействие на ХС ЛНП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42F0299-52ED-4F5E-9AF3-BEC22FB12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3"/>
          <a:stretch/>
        </p:blipFill>
        <p:spPr>
          <a:xfrm>
            <a:off x="3023658" y="1827547"/>
            <a:ext cx="6528725" cy="4069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E6EDB1-6669-4DF3-B525-A5EDB8BF79EF}"/>
              </a:ext>
            </a:extLst>
          </p:cNvPr>
          <p:cNvSpPr txBox="1"/>
          <p:nvPr/>
        </p:nvSpPr>
        <p:spPr>
          <a:xfrm rot="16200000">
            <a:off x="1320796" y="3456347"/>
            <a:ext cx="298645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Кумулятивный ХС ЛНП –г/</a:t>
            </a:r>
            <a:r>
              <a:rPr kumimoji="0" lang="ru-RU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дцл</a:t>
            </a:r>
            <a:endParaRPr kumimoji="0" lang="ru-RU" sz="14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E985A-5D78-473A-A433-5691D35DDADC}"/>
              </a:ext>
            </a:extLst>
          </p:cNvPr>
          <p:cNvSpPr txBox="1"/>
          <p:nvPr/>
        </p:nvSpPr>
        <p:spPr>
          <a:xfrm>
            <a:off x="2752043" y="1612384"/>
            <a:ext cx="4122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462DC5-66BC-4B6B-9DEB-0DF7FA1A4E43}"/>
              </a:ext>
            </a:extLst>
          </p:cNvPr>
          <p:cNvSpPr txBox="1"/>
          <p:nvPr/>
        </p:nvSpPr>
        <p:spPr>
          <a:xfrm>
            <a:off x="4974769" y="2756926"/>
            <a:ext cx="1419811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 мг/</a:t>
            </a:r>
            <a:r>
              <a:rPr kumimoji="0" lang="ru-RU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дл</a:t>
            </a: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(2,6 ммоль/л)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ED344-9C7B-4D33-BB03-791CFF26D45D}"/>
              </a:ext>
            </a:extLst>
          </p:cNvPr>
          <p:cNvSpPr txBox="1"/>
          <p:nvPr/>
        </p:nvSpPr>
        <p:spPr>
          <a:xfrm>
            <a:off x="6798972" y="3457858"/>
            <a:ext cx="1419811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 мг/</a:t>
            </a:r>
            <a:r>
              <a:rPr kumimoji="0" lang="ru-RU" sz="14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дл</a:t>
            </a: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(1,5 ммоль/л)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D0046-7BBC-45AB-801E-31654C597C7F}"/>
              </a:ext>
            </a:extLst>
          </p:cNvPr>
          <p:cNvSpPr txBox="1"/>
          <p:nvPr/>
        </p:nvSpPr>
        <p:spPr>
          <a:xfrm>
            <a:off x="9647992" y="2387594"/>
            <a:ext cx="1289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Порог ИБС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2D8C2-5304-4C81-A67D-176E36B8D1E0}"/>
              </a:ext>
            </a:extLst>
          </p:cNvPr>
          <p:cNvSpPr txBox="1"/>
          <p:nvPr/>
        </p:nvSpPr>
        <p:spPr>
          <a:xfrm>
            <a:off x="8324130" y="1949807"/>
            <a:ext cx="809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 лет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C69C5-24AD-4405-AEAF-0C7FDE5CB1DA}"/>
              </a:ext>
            </a:extLst>
          </p:cNvPr>
          <p:cNvSpPr txBox="1"/>
          <p:nvPr/>
        </p:nvSpPr>
        <p:spPr>
          <a:xfrm>
            <a:off x="5535959" y="5816084"/>
            <a:ext cx="1715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Возраст (годы)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DAA29-67CB-A143-9EDB-A273C2004FB2}"/>
              </a:ext>
            </a:extLst>
          </p:cNvPr>
          <p:cNvSpPr txBox="1"/>
          <p:nvPr/>
        </p:nvSpPr>
        <p:spPr>
          <a:xfrm>
            <a:off x="4661763" y="6505794"/>
            <a:ext cx="749916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Braunwald</a:t>
            </a:r>
            <a:r>
              <a:rPr kumimoji="0" lang="en-US" sz="14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E. Eur Heart J. 2022 Jan 31;43(4):249-250. </a:t>
            </a:r>
            <a:r>
              <a:rPr kumimoji="0" lang="en-US" sz="1467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doi</a:t>
            </a:r>
            <a:r>
              <a:rPr kumimoji="0" lang="en-US" sz="14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10.1093/</a:t>
            </a:r>
            <a:r>
              <a:rPr kumimoji="0" lang="en-US" sz="1467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eurheartj</a:t>
            </a:r>
            <a:r>
              <a:rPr kumimoji="0" lang="en-US" sz="14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/ehab532. </a:t>
            </a:r>
            <a:endParaRPr kumimoji="0" lang="ru-RU" sz="1467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6786561" y="471488"/>
            <a:ext cx="5186362" cy="4772025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2AB6AE-A472-064D-948D-7D918E1610B6}"/>
              </a:ext>
            </a:extLst>
          </p:cNvPr>
          <p:cNvSpPr txBox="1"/>
          <p:nvPr/>
        </p:nvSpPr>
        <p:spPr>
          <a:xfrm>
            <a:off x="1128713" y="5490299"/>
            <a:ext cx="9996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Lloyd-Jones DM, Allen NB, Anderson CAM, Black T, Brewer LC, Foraker RE,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Grandner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MA, Lavretsky H, Perak AM, Sharma G, Rosamond W; American Heart Association. Life's Essential 8: Updating and Enhancing the American Heart Association's Construct of Cardiovascular Health: A Presidential Advisory From the American Heart Association. Circulation. 2022 Aug 2;146(5):e18-e43.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10.1161/CIR.0000000000001078.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F7394D6-6264-1840-9C0B-4FD3025FE560}"/>
              </a:ext>
            </a:extLst>
          </p:cNvPr>
          <p:cNvSpPr txBox="1">
            <a:spLocks noChangeArrowheads="1"/>
          </p:cNvSpPr>
          <p:nvPr/>
        </p:nvSpPr>
        <p:spPr>
          <a:xfrm>
            <a:off x="156432" y="388357"/>
            <a:ext cx="6415818" cy="4525963"/>
          </a:xfr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marR="0" lvl="0" indent="-38099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1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Рекомендации Американской кардиологической ассоциации представляет усовершенствованный подход к оценке сердечно-сосудистого здоровья: </a:t>
            </a:r>
          </a:p>
          <a:p>
            <a:pPr marL="380990" marR="0" lvl="0" indent="-38099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1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8 жизненно важных правил, обновленный по сравнению с парадигмой 2010 года (</a:t>
            </a:r>
            <a:r>
              <a:rPr kumimoji="0" lang="ru-RU" alt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Life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Simple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7). </a:t>
            </a:r>
          </a:p>
          <a:p>
            <a:pPr marL="380990" marR="0" lvl="0" indent="-38099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1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Жизненно важные 8 включают в себя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10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диету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10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физическую активность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10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ограничение воздействия никотина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10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здоровье сна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10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индекс массы тела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10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липиды в крови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10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уровень глюкозы в крови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10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артериальное давление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1000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907" y="148028"/>
            <a:ext cx="10208303" cy="5410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Социальные детерминанты здоровья (СДЗ)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489" y="1399740"/>
            <a:ext cx="11222168" cy="45408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Структурные детерминанты и условия, в которых люди рождаются, растут, живут, работают и стареют, которые влияют на здоровье, функционирование и качество жизни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Существует 5 ключевых СДЗ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 экономическая стабильность, 2) человеческое окружение 3) среда, 4) образование, социальный и общественный контекст, 5) здравоохранение и медицинское обслуживание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27FF9-715C-8441-9B2E-AA1873E63D35}"/>
              </a:ext>
            </a:extLst>
          </p:cNvPr>
          <p:cNvSpPr txBox="1"/>
          <p:nvPr/>
        </p:nvSpPr>
        <p:spPr>
          <a:xfrm>
            <a:off x="1128713" y="5818915"/>
            <a:ext cx="999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Lloyd-Jones DM, et al; American Heart Association. Life's Essential 8: Updating and Enhancing the American Heart Association's Construct of Cardiovascular Health: A Presidential Advisory From the American Heart Association. Circulation. 2022 Aug 2;146(5):e18-e43.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10.1161/CIR.0000000000001078.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7808" y="245841"/>
            <a:ext cx="4255326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Профилактика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383" y="1412779"/>
            <a:ext cx="11137237" cy="389849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609585" marR="0" lvl="0" indent="-609585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Примордиальная</a:t>
            </a:r>
          </a:p>
          <a:p>
            <a:pPr marL="609585" marR="0" lvl="0" indent="-609585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Первичная</a:t>
            </a:r>
          </a:p>
          <a:p>
            <a:pPr marL="609585" marR="0" lvl="0" indent="-609585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Вторичная</a:t>
            </a:r>
          </a:p>
          <a:p>
            <a:pPr marL="609585" marR="0" lvl="0" indent="-609585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Примордиальная профилактика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совокупность мер, направленных на недопущение факторов риска возникновения заболеваний, связанных с неблагоприятными условиями жизнедеятельности, окружающей и производственной среды, образа жизни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2EE45DE-AB9F-4E55-982D-B1E7B522FDA5}"/>
              </a:ext>
            </a:extLst>
          </p:cNvPr>
          <p:cNvSpPr txBox="1">
            <a:spLocks/>
          </p:cNvSpPr>
          <p:nvPr/>
        </p:nvSpPr>
        <p:spPr>
          <a:xfrm>
            <a:off x="9348449" y="642918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547E9-0A78-4D9C-B657-99986231B9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981200" y="-100013"/>
            <a:ext cx="8229600" cy="11430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b="1" dirty="0">
                <a:latin typeface="Arial" charset="0"/>
                <a:cs typeface="Arial" charset="0"/>
              </a:rPr>
              <a:t/>
            </a:r>
            <a:br>
              <a:rPr lang="en-US" altLang="ru-RU" b="1" dirty="0">
                <a:latin typeface="Arial" charset="0"/>
                <a:cs typeface="Arial" charset="0"/>
              </a:rPr>
            </a:br>
            <a:r>
              <a:rPr lang="ru-RU" altLang="ru-RU" b="1" dirty="0">
                <a:latin typeface="Arial" charset="0"/>
                <a:cs typeface="Arial" charset="0"/>
              </a:rPr>
              <a:t>Эффективная профилактика - 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495550" y="1449388"/>
            <a:ext cx="7272338" cy="45720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dirty="0">
                <a:latin typeface="Arial" charset="0"/>
                <a:cs typeface="Arial" charset="0"/>
              </a:rPr>
              <a:t>пропаганда здорового образа жизни с привлечением: органов государственной власти, врачей, пациентов, экспертного сообщества, средств массовой информации (социальная реклама о вреде факторов риска атеросклероза)!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ru-RU" altLang="ru-RU" dirty="0">
              <a:latin typeface="Arial" charset="0"/>
              <a:cs typeface="Arial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ru-RU" altLang="ru-RU" dirty="0">
              <a:latin typeface="Arial" charset="0"/>
              <a:cs typeface="Arial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B3019F-A5CA-E940-926A-C82D06F84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7" y="6186790"/>
            <a:ext cx="84931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Vartiainen</a:t>
            </a:r>
            <a:r>
              <a:rPr kumimoji="1" lang="en-US" alt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E, et al. </a:t>
            </a:r>
            <a:r>
              <a:rPr kumimoji="1" lang="en-US" alt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Int</a:t>
            </a:r>
            <a:r>
              <a:rPr kumimoji="1" lang="en-US" alt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J Epidemiol.2010;39:504-18.</a:t>
            </a:r>
            <a:endParaRPr kumimoji="1" lang="ru-RU" alt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535" y="186528"/>
            <a:ext cx="10515600" cy="54103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Основа профилактики сердечно-сосудистых заболеваний и осложнений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458081"/>
            <a:ext cx="10805160" cy="411937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Раннее начало (детство-юность) – примордиальная профилактика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Просветительская работа, пропаганда образа жизни на популяционном уровне: государственный подход,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работа. Индивидуальный подход с применением шкалы риска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оценкой жизненного риска. Инвестиции в собственное здоровье.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Самоэффективность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»…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Своевременная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гиполипидемическая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терапия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DB203-77E8-47FD-A22A-461A79717449}"/>
              </a:ext>
            </a:extLst>
          </p:cNvPr>
          <p:cNvSpPr txBox="1"/>
          <p:nvPr/>
        </p:nvSpPr>
        <p:spPr>
          <a:xfrm>
            <a:off x="0" y="6495359"/>
            <a:ext cx="11831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Visseren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FLJ, et al. 2021 ESC Guidelines on cardiovascular disease prevention in clinical practice. </a:t>
            </a:r>
            <a:r>
              <a:rPr kumimoji="0" lang="en-US" sz="1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Eur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Heart J. 2021;42(34):3227-3337. 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40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F16E-9820-4856-ABBA-D1CB0DA8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1"/>
            <a:ext cx="11343051" cy="1281225"/>
          </a:xfrm>
        </p:spPr>
        <p:txBody>
          <a:bodyPr/>
          <a:lstStyle/>
          <a:p>
            <a:r>
              <a:rPr lang="ru-RU" dirty="0"/>
              <a:t>Принципы успешного лечения дислипидемии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96023-5F52-4673-9E40-0179F33FF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2829"/>
            <a:ext cx="11151029" cy="432048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342891" indent="-342891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Достижение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3200" b="1" u="sng" dirty="0">
                <a:solidFill>
                  <a:schemeClr val="accent2">
                    <a:lumMod val="75000"/>
                  </a:schemeClr>
                </a:solidFill>
              </a:rPr>
              <a:t>удержание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целевого уровня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ХС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ЛНП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в зависимости от категории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ердечно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сосудистого риска </a:t>
            </a:r>
          </a:p>
          <a:p>
            <a:pPr marL="342891" indent="-342891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Своевременная интенсификация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липидснижающей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терапии (комбинированная терапия!)</a:t>
            </a:r>
          </a:p>
          <a:p>
            <a:pPr marL="342891" indent="-342891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Преемственность в лечении пациентов с нарушениями липидного обмена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стационар-поликлиника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342891" indent="-342891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Приверженность к терапии и использованию клинических рекомендаций по лечению больных с нарушениями липидного обмена</a:t>
            </a:r>
          </a:p>
          <a:p>
            <a:pPr marL="0" indent="0">
              <a:buNone/>
            </a:pP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.jpg">
            <a:extLst>
              <a:ext uri="{FF2B5EF4-FFF2-40B4-BE49-F238E27FC236}">
                <a16:creationId xmlns:a16="http://schemas.microsoft.com/office/drawing/2014/main" id="{10EB8542-6CE8-415D-BE7B-A4612B90FB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87707" y="277943"/>
            <a:ext cx="2158920" cy="81488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Алгоритм фармакологической коррекции ХС-ЛНП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43374" y="5721211"/>
            <a:ext cx="2196000" cy="72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Наблюдение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Ежегодно или более часто при наличии показаний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82835" y="1978400"/>
            <a:ext cx="3384000" cy="28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Исходный уровень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ХС-ЛНП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82835" y="2443913"/>
            <a:ext cx="3384000" cy="28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Показания для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фармакотерапии?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0200" y="1636561"/>
            <a:ext cx="3462416" cy="432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 некоторых пациентов промежуточного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или низкого риска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46190" y="2161556"/>
            <a:ext cx="3448144" cy="648000"/>
          </a:xfrm>
          <a:prstGeom prst="roundRect">
            <a:avLst>
              <a:gd name="adj" fmla="val 8286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Визуализирующие диагностические методики (субклинический атеросклероз)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Рестратификация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риска?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837799" y="3073553"/>
            <a:ext cx="3024000" cy="1044000"/>
          </a:xfrm>
          <a:prstGeom prst="roundRect">
            <a:avLst>
              <a:gd name="adj" fmla="val 1093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Советы по изменению образа жизни/вмешательства, направленные на изменение образа жизни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70146" y="3073553"/>
            <a:ext cx="2952000" cy="28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Определить цель терапии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7433" y="3500935"/>
            <a:ext cx="5749811" cy="46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Высокоинтенсивные статины в наиболее высоких рекомендуемых/переносимых дозах для достижения цели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60386" y="4091446"/>
            <a:ext cx="2232000" cy="50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Целевой уровень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ХС-ЛНП достигнут?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126642" y="4719635"/>
            <a:ext cx="2016000" cy="28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Добавить эзетимиб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2060" y="4719635"/>
            <a:ext cx="2196000" cy="72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Наблюдение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Ежегодно или более часто при наличии показаний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22146" y="5129202"/>
            <a:ext cx="2232000" cy="50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Целевой уровень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ХС-ЛНП достигнут?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971138" y="5769672"/>
            <a:ext cx="3024000" cy="28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Добавить ингибитор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PCSK9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2835" y="1635124"/>
            <a:ext cx="3384000" cy="28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Оценка СС риска</a:t>
            </a:r>
          </a:p>
        </p:txBody>
      </p:sp>
      <p:cxnSp>
        <p:nvCxnSpPr>
          <p:cNvPr id="26" name="Straight Connector 25"/>
          <p:cNvCxnSpPr>
            <a:stCxn id="11" idx="2"/>
            <a:endCxn id="12" idx="0"/>
          </p:cNvCxnSpPr>
          <p:nvPr/>
        </p:nvCxnSpPr>
        <p:spPr>
          <a:xfrm>
            <a:off x="6874835" y="2266400"/>
            <a:ext cx="0" cy="17751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92616" y="2351568"/>
            <a:ext cx="30571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3"/>
            <a:endCxn id="15" idx="0"/>
          </p:cNvCxnSpPr>
          <p:nvPr/>
        </p:nvCxnSpPr>
        <p:spPr>
          <a:xfrm>
            <a:off x="8566835" y="2587913"/>
            <a:ext cx="1782964" cy="4856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8742237" y="2447984"/>
            <a:ext cx="504000" cy="504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Нет</a:t>
            </a:r>
          </a:p>
        </p:txBody>
      </p:sp>
      <p:cxnSp>
        <p:nvCxnSpPr>
          <p:cNvPr id="41" name="Straight Arrow Connector 40"/>
          <p:cNvCxnSpPr>
            <a:stCxn id="12" idx="1"/>
            <a:endCxn id="16" idx="0"/>
          </p:cNvCxnSpPr>
          <p:nvPr/>
        </p:nvCxnSpPr>
        <p:spPr>
          <a:xfrm flipH="1">
            <a:off x="3546146" y="2587913"/>
            <a:ext cx="1636689" cy="4856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682338" y="3375185"/>
            <a:ext cx="0" cy="11845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82338" y="3971769"/>
            <a:ext cx="0" cy="108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8" idx="1"/>
            <a:endCxn id="20" idx="0"/>
          </p:cNvCxnSpPr>
          <p:nvPr/>
        </p:nvCxnSpPr>
        <p:spPr>
          <a:xfrm flipH="1">
            <a:off x="1420060" y="4343446"/>
            <a:ext cx="1140326" cy="3761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9" idx="2"/>
            <a:endCxn id="22" idx="0"/>
          </p:cNvCxnSpPr>
          <p:nvPr/>
        </p:nvCxnSpPr>
        <p:spPr>
          <a:xfrm>
            <a:off x="6134642" y="5007635"/>
            <a:ext cx="3504" cy="12156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2" idx="3"/>
          </p:cNvCxnSpPr>
          <p:nvPr/>
        </p:nvCxnSpPr>
        <p:spPr>
          <a:xfrm>
            <a:off x="7254146" y="5381202"/>
            <a:ext cx="1423659" cy="3735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2" idx="1"/>
          </p:cNvCxnSpPr>
          <p:nvPr/>
        </p:nvCxnSpPr>
        <p:spPr>
          <a:xfrm flipH="1">
            <a:off x="3546146" y="5381202"/>
            <a:ext cx="1476000" cy="3323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5971138" y="6157908"/>
            <a:ext cx="3024000" cy="43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Рассмотреть добавление ингибитора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PCSK9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9095033" y="4983000"/>
            <a:ext cx="2808000" cy="1080000"/>
          </a:xfrm>
          <a:prstGeom prst="roundRect">
            <a:avLst>
              <a:gd name="adj" fmla="val 8754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Вторичная профилактика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(очень высокий риск)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Первичная профилактика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пациенты с СГХС и другими большими факторами риска (очень высокий риск)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9089799" y="6157908"/>
            <a:ext cx="2808000" cy="432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Первичная профилактика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пациенты очень высокого риска без СГХС</a:t>
            </a:r>
          </a:p>
        </p:txBody>
      </p:sp>
      <p:sp>
        <p:nvSpPr>
          <p:cNvPr id="37" name="Oval 36"/>
          <p:cNvSpPr/>
          <p:nvPr/>
        </p:nvSpPr>
        <p:spPr>
          <a:xfrm>
            <a:off x="1864661" y="4145214"/>
            <a:ext cx="504000" cy="50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Да</a:t>
            </a:r>
          </a:p>
        </p:txBody>
      </p:sp>
      <p:cxnSp>
        <p:nvCxnSpPr>
          <p:cNvPr id="70" name="Straight Arrow Connector 49"/>
          <p:cNvCxnSpPr>
            <a:stCxn id="18" idx="3"/>
            <a:endCxn id="19" idx="0"/>
          </p:cNvCxnSpPr>
          <p:nvPr/>
        </p:nvCxnSpPr>
        <p:spPr>
          <a:xfrm>
            <a:off x="4792386" y="4343446"/>
            <a:ext cx="1342256" cy="3761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35"/>
          <p:cNvSpPr/>
          <p:nvPr/>
        </p:nvSpPr>
        <p:spPr>
          <a:xfrm>
            <a:off x="5032417" y="4145214"/>
            <a:ext cx="504000" cy="504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Нет</a:t>
            </a:r>
          </a:p>
        </p:txBody>
      </p:sp>
      <p:sp>
        <p:nvSpPr>
          <p:cNvPr id="87" name="Oval 36"/>
          <p:cNvSpPr/>
          <p:nvPr/>
        </p:nvSpPr>
        <p:spPr>
          <a:xfrm>
            <a:off x="4284146" y="5163415"/>
            <a:ext cx="504000" cy="50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Да</a:t>
            </a:r>
          </a:p>
        </p:txBody>
      </p:sp>
      <p:sp>
        <p:nvSpPr>
          <p:cNvPr id="90" name="Oval 36"/>
          <p:cNvSpPr/>
          <p:nvPr/>
        </p:nvSpPr>
        <p:spPr>
          <a:xfrm>
            <a:off x="4511198" y="2447984"/>
            <a:ext cx="504000" cy="50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Да</a:t>
            </a:r>
          </a:p>
        </p:txBody>
      </p:sp>
      <p:sp>
        <p:nvSpPr>
          <p:cNvPr id="105" name="Oval 35"/>
          <p:cNvSpPr/>
          <p:nvPr/>
        </p:nvSpPr>
        <p:spPr>
          <a:xfrm>
            <a:off x="7506146" y="5163415"/>
            <a:ext cx="504000" cy="504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Нет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7CD75CFA-6B51-FC45-9F1A-8203441D50E0}"/>
              </a:ext>
            </a:extLst>
          </p:cNvPr>
          <p:cNvSpPr txBox="1">
            <a:spLocks/>
          </p:cNvSpPr>
          <p:nvPr/>
        </p:nvSpPr>
        <p:spPr>
          <a:xfrm>
            <a:off x="177509" y="6513910"/>
            <a:ext cx="3765842" cy="371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285693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6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-225413" algn="l" defTabSz="2856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–"/>
              <a:defRPr sz="20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41" indent="-231764" algn="l" defTabSz="2856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55" indent="-225413" algn="l" defTabSz="285693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–"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4209" indent="-169855" algn="l" defTabSz="285693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233" indent="0" algn="l" defTabSz="285693" rtl="0" eaLnBrk="1" latinLnBrk="0" hangingPunct="1">
              <a:lnSpc>
                <a:spcPct val="90000"/>
              </a:lnSpc>
              <a:spcBef>
                <a:spcPts val="156"/>
              </a:spcBef>
              <a:buFont typeface="Arial" panose="020B0604020202020204" pitchFamily="34" charset="0"/>
              <a:buNone/>
              <a:defRPr sz="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8503" indent="-71424" algn="l" defTabSz="285693" rtl="0" eaLnBrk="1" latinLnBrk="0" hangingPunct="1">
              <a:lnSpc>
                <a:spcPct val="90000"/>
              </a:lnSpc>
              <a:spcBef>
                <a:spcPts val="156"/>
              </a:spcBef>
              <a:buFont typeface="Arial" panose="020B0604020202020204" pitchFamily="34" charset="0"/>
              <a:buChar char="•"/>
              <a:defRPr sz="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1350" indent="-71424" algn="l" defTabSz="285693" rtl="0" eaLnBrk="1" latinLnBrk="0" hangingPunct="1">
              <a:lnSpc>
                <a:spcPct val="90000"/>
              </a:lnSpc>
              <a:spcBef>
                <a:spcPts val="156"/>
              </a:spcBef>
              <a:buFont typeface="Arial" panose="020B0604020202020204" pitchFamily="34" charset="0"/>
              <a:buChar char="•"/>
              <a:defRPr sz="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4197" indent="-71424" algn="l" defTabSz="285693" rtl="0" eaLnBrk="1" latinLnBrk="0" hangingPunct="1">
              <a:lnSpc>
                <a:spcPct val="90000"/>
              </a:lnSpc>
              <a:spcBef>
                <a:spcPts val="156"/>
              </a:spcBef>
              <a:buFont typeface="Arial" panose="020B0604020202020204" pitchFamily="34" charset="0"/>
              <a:buChar char="•"/>
              <a:defRPr sz="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8569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7C9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Mach F, et al. Eur Heart J 2020;41(1):111-188</a:t>
            </a:r>
          </a:p>
        </p:txBody>
      </p:sp>
    </p:spTree>
    <p:extLst>
      <p:ext uri="{BB962C8B-B14F-4D97-AF65-F5344CB8AC3E}">
        <p14:creationId xmlns:p14="http://schemas.microsoft.com/office/powerpoint/2010/main" val="4986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360" y="164638"/>
            <a:ext cx="11617291" cy="621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Arial Black" charset="0"/>
                <a:cs typeface="Arial Black" charset="0"/>
              </a:rPr>
              <a:t>План выступления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 defTabSz="1219170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</a:rPr>
              <a:t>1. Бремя сердечно-сосудистых заболеваний в РФ.</a:t>
            </a:r>
          </a:p>
          <a:p>
            <a:pPr lvl="0" defTabSz="1219170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</a:rPr>
              <a:t>2. Распространенность нарушений липидного обмена.</a:t>
            </a:r>
          </a:p>
          <a:p>
            <a:pPr lvl="0" defTabSz="1219170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</a:rPr>
              <a:t>3. Роль лекарственной терапии.</a:t>
            </a:r>
          </a:p>
          <a:p>
            <a:pPr lvl="0" defTabSz="1219170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</a:rPr>
              <a:t>4. Проблемы приверженности.</a:t>
            </a:r>
          </a:p>
          <a:p>
            <a:pPr lvl="0" defTabSz="1219170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</a:rPr>
              <a:t>5. Актуальность формирования системы управления сердечно-сосудистыми рисками. Вопросы реализации специализированных программ и </a:t>
            </a:r>
            <a:r>
              <a:rPr lang="ru-RU" sz="2400" dirty="0" err="1">
                <a:solidFill>
                  <a:srgbClr val="000000"/>
                </a:solidFill>
              </a:rPr>
              <a:t>лекобеспечения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</a:p>
          <a:p>
            <a:pPr lvl="0" defTabSz="1219170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</a:rPr>
              <a:t>6. Необходимость </a:t>
            </a:r>
            <a:r>
              <a:rPr lang="ru-RU" sz="2400" dirty="0" err="1">
                <a:solidFill>
                  <a:srgbClr val="000000"/>
                </a:solidFill>
              </a:rPr>
              <a:t>разноуровневой</a:t>
            </a:r>
            <a:r>
              <a:rPr lang="ru-RU" sz="2400" dirty="0">
                <a:solidFill>
                  <a:srgbClr val="000000"/>
                </a:solidFill>
              </a:rPr>
              <a:t> профилактики.</a:t>
            </a:r>
          </a:p>
          <a:p>
            <a:pPr lvl="0" defTabSz="1219170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</a:rPr>
              <a:t>7. Перспективы для достижения увеличения продолжительности жизни и снижения риска сердечно-сосудистых осложнений.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3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5520" y="2348880"/>
            <a:ext cx="3960440" cy="36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1584" y="5661249"/>
            <a:ext cx="3089430" cy="54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Лет после ОКС</a:t>
            </a:r>
          </a:p>
        </p:txBody>
      </p:sp>
      <p:sp>
        <p:nvSpPr>
          <p:cNvPr id="6" name="Rectangle 5"/>
          <p:cNvSpPr/>
          <p:nvPr/>
        </p:nvSpPr>
        <p:spPr>
          <a:xfrm>
            <a:off x="1847528" y="2348880"/>
            <a:ext cx="532660" cy="332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5569" y="2580907"/>
            <a:ext cx="4403324" cy="532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673" y="2996953"/>
            <a:ext cx="2376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Регулярный прием статинов </a:t>
            </a:r>
          </a:p>
        </p:txBody>
      </p:sp>
      <p:sp>
        <p:nvSpPr>
          <p:cNvPr id="15" name="Down Arrow 14"/>
          <p:cNvSpPr/>
          <p:nvPr/>
        </p:nvSpPr>
        <p:spPr>
          <a:xfrm rot="10800000">
            <a:off x="5015881" y="4221088"/>
            <a:ext cx="296889" cy="45401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5960" y="6507364"/>
            <a:ext cx="4996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Kim M., et al. Am J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2015;115:1-7.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99719" y="4293096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3,45 раза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5521" y="2060848"/>
            <a:ext cx="3932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Общая смертность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28713" y="116632"/>
            <a:ext cx="9359775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Пациенты, прекратившие прием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статинов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 течение первого года  после перенесенного ОИМ, имели худшие исходы в долгосрочной перспективе</a:t>
            </a:r>
          </a:p>
        </p:txBody>
      </p:sp>
      <p:pic>
        <p:nvPicPr>
          <p:cNvPr id="24" name="Content Placeholder 4"/>
          <p:cNvPicPr>
            <a:picLocks noChangeAspect="1"/>
          </p:cNvPicPr>
          <p:nvPr/>
        </p:nvPicPr>
        <p:blipFill rotWithShape="1">
          <a:blip r:embed="rId3" cstate="print"/>
          <a:srcRect l="52522" b="14546"/>
          <a:stretch/>
        </p:blipFill>
        <p:spPr>
          <a:xfrm>
            <a:off x="6312025" y="2564904"/>
            <a:ext cx="4355976" cy="3816424"/>
          </a:xfrm>
          <a:prstGeom prst="rect">
            <a:avLst/>
          </a:prstGeom>
        </p:spPr>
      </p:pic>
      <p:sp>
        <p:nvSpPr>
          <p:cNvPr id="25" name="Rectangle 5"/>
          <p:cNvSpPr/>
          <p:nvPr/>
        </p:nvSpPr>
        <p:spPr>
          <a:xfrm>
            <a:off x="6312024" y="2276872"/>
            <a:ext cx="532660" cy="332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6041" y="2132856"/>
            <a:ext cx="3932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Смертность от ССЗ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96200" y="2852937"/>
            <a:ext cx="2771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Прекращение приема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статинов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15680" y="2708921"/>
            <a:ext cx="2771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Прекращение приема статинов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96200" y="3140969"/>
            <a:ext cx="2376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Регулярный прием статинов </a:t>
            </a:r>
          </a:p>
        </p:txBody>
      </p:sp>
      <p:sp>
        <p:nvSpPr>
          <p:cNvPr id="31" name="Down Arrow 14"/>
          <p:cNvSpPr/>
          <p:nvPr/>
        </p:nvSpPr>
        <p:spPr>
          <a:xfrm rot="10800000">
            <a:off x="10272464" y="4725144"/>
            <a:ext cx="296889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60158" y="4293096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4,65 раза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4"/>
          <p:cNvSpPr/>
          <p:nvPr/>
        </p:nvSpPr>
        <p:spPr>
          <a:xfrm>
            <a:off x="7032104" y="5661249"/>
            <a:ext cx="3089430" cy="54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Лет после ОКС</a:t>
            </a:r>
          </a:p>
        </p:txBody>
      </p:sp>
    </p:spTree>
    <p:extLst>
      <p:ext uri="{BB962C8B-B14F-4D97-AF65-F5344CB8AC3E}">
        <p14:creationId xmlns:p14="http://schemas.microsoft.com/office/powerpoint/2010/main" val="5248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Знак кирпич">
            <a:extLst>
              <a:ext uri="{FF2B5EF4-FFF2-40B4-BE49-F238E27FC236}">
                <a16:creationId xmlns:a16="http://schemas.microsoft.com/office/drawing/2014/main" id="{B898BCB9-9342-4314-9518-81241096C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10" y="4244510"/>
            <a:ext cx="998585" cy="6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124D3A53-BD54-42AD-AE26-A97A2497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90" y="390645"/>
            <a:ext cx="11436220" cy="67621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Перечне амбулаторного лекарственного обеспечения лиц после сердечно-сосудистых событий есть только 1-я линия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гиполипидемических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средств: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F86EAA-10CF-44E4-90F5-F968C8F917C8}"/>
              </a:ext>
            </a:extLst>
          </p:cNvPr>
          <p:cNvSpPr/>
          <p:nvPr/>
        </p:nvSpPr>
        <p:spPr>
          <a:xfrm>
            <a:off x="447128" y="6611781"/>
            <a:ext cx="30473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Приказ МЗ РФ №1н от 9.01.2020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6FA564-9C4C-4BE8-B53B-9001AB7BD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028" y="2093404"/>
            <a:ext cx="3580207" cy="3302706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DD871C-3E9F-4253-8228-0DEAE78AB1A9}"/>
              </a:ext>
            </a:extLst>
          </p:cNvPr>
          <p:cNvSpPr txBox="1"/>
          <p:nvPr/>
        </p:nvSpPr>
        <p:spPr>
          <a:xfrm>
            <a:off x="6922192" y="2300295"/>
            <a:ext cx="3114413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charset="0"/>
                <a:ea typeface="+mn-ea"/>
                <a:cs typeface="Arial" charset="0"/>
              </a:rPr>
              <a:t>1-я линия (</a:t>
            </a:r>
            <a:r>
              <a:rPr kumimoji="0" lang="ru-RU" sz="2100" b="1" i="0" u="sng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charset="0"/>
                <a:ea typeface="+mn-ea"/>
                <a:cs typeface="Arial" charset="0"/>
              </a:rPr>
              <a:t>статины</a:t>
            </a:r>
            <a:r>
              <a:rPr kumimoji="0" lang="ru-RU" sz="21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charset="0"/>
                <a:ea typeface="+mn-ea"/>
                <a:cs typeface="Arial" charset="0"/>
              </a:rPr>
              <a:t>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Arial" charset="0"/>
              </a:rPr>
              <a:t>Аторвастатин</a:t>
            </a:r>
            <a:endParaRPr kumimoji="0" lang="ru-RU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Arial" charset="0"/>
              </a:rPr>
              <a:t>Симвастатин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charset="0"/>
                <a:ea typeface="+mn-ea"/>
                <a:cs typeface="Arial" charset="0"/>
              </a:rPr>
              <a:t>2 и 3-я линия: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Arial" charset="0"/>
              </a:rPr>
              <a:t>Эзетимиб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Arial" charset="0"/>
              </a:rPr>
              <a:t>Алирокумаб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Arial" charset="0"/>
              </a:rPr>
              <a:t>Эволокумаб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40E43-F58F-4C7C-AB9C-C66C7ACE6374}"/>
              </a:ext>
            </a:extLst>
          </p:cNvPr>
          <p:cNvSpPr txBox="1"/>
          <p:nvPr/>
        </p:nvSpPr>
        <p:spPr>
          <a:xfrm>
            <a:off x="6227192" y="2546465"/>
            <a:ext cx="61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charset="0"/>
                <a:ea typeface="+mn-ea"/>
                <a:cs typeface="Arial" charset="0"/>
              </a:rPr>
              <a:t>+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94D013B6-C0AD-4D71-BF5B-5C3835739C03}"/>
              </a:ext>
            </a:extLst>
          </p:cNvPr>
          <p:cNvSpPr/>
          <p:nvPr/>
        </p:nvSpPr>
        <p:spPr>
          <a:xfrm>
            <a:off x="8588958" y="3941275"/>
            <a:ext cx="402671" cy="1062961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A29C3-9109-4E67-8EEA-7453AB8EB4BE}"/>
              </a:ext>
            </a:extLst>
          </p:cNvPr>
          <p:cNvSpPr txBox="1"/>
          <p:nvPr/>
        </p:nvSpPr>
        <p:spPr>
          <a:xfrm>
            <a:off x="9193512" y="4126507"/>
            <a:ext cx="16861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charset="0"/>
                <a:ea typeface="+mn-ea"/>
                <a:cs typeface="Arial" charset="0"/>
              </a:rPr>
              <a:t>Отсутствует в Перечне Приказа 1н от 9.01.2020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30BE5B-0CBD-473E-B63E-41590E51BB3A}"/>
              </a:ext>
            </a:extLst>
          </p:cNvPr>
          <p:cNvSpPr txBox="1"/>
          <p:nvPr/>
        </p:nvSpPr>
        <p:spPr>
          <a:xfrm>
            <a:off x="10630893" y="6583235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Слайд автора</a:t>
            </a:r>
          </a:p>
        </p:txBody>
      </p:sp>
    </p:spTree>
    <p:extLst>
      <p:ext uri="{BB962C8B-B14F-4D97-AF65-F5344CB8AC3E}">
        <p14:creationId xmlns:p14="http://schemas.microsoft.com/office/powerpoint/2010/main" val="2607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1697-4BD0-4048-B2CD-69992907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77" y="142043"/>
            <a:ext cx="11529423" cy="102761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обеспечения современной иммунобиологической терапией пациентов с дислипидемиями за счёт средств ОМС – данные 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группировщика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методических рекомендаций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CB312-CD9D-46F8-9950-48DDBD2C0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77" y="1657884"/>
            <a:ext cx="11529423" cy="412855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условии прохождения лечения пациентом в условиях дневного стационара: </a:t>
            </a:r>
          </a:p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КСГ ДС№139 группа – ds36.004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Лечение с применением генно-инженерных биологических препаратов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…, включенных в перечень ЖНВЛП и имеющих соответствующие показания согласно инструкции по применению в соответствии с клиническими рекомендациями»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Начиная с 1 января 2020 года пациенты 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дислипидемиями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могут обеспечиваться ингибиторами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PCSK9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рамках предоставления медицинских услуг в условиях дневного стационара по КСГ 139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Кто может обеспечиваться?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Пациенты с диагнозами по МКБ-10: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E78.0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Чистая гиперхолестеринемия (включая семейную гиперхолестеринемию), Е78.2 Смешанная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гиперлипидемия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3A1203-1360-4CA7-AA1A-0D64CE8B08D0}"/>
              </a:ext>
            </a:extLst>
          </p:cNvPr>
          <p:cNvSpPr/>
          <p:nvPr/>
        </p:nvSpPr>
        <p:spPr>
          <a:xfrm>
            <a:off x="330200" y="5998186"/>
            <a:ext cx="11448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КСГ – клинико-статистическая группа; ОМС – обязательное медицинское страхование; ГХЭ – гиперхолестеринемия; ЖНВЛП – жизненно необходимые и важнейшие лекарственные препараты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Доступно по ссылке: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 http://ffoms.ru/documents/the-orders-oms/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(Дата доступа – 20.02.2021)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692" y="40399"/>
            <a:ext cx="10519719" cy="95410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/>
                <a:cs typeface="Arial"/>
              </a:rPr>
              <a:t>3.3.3. Медикаментозная терапия ДЛП для достижения целевого уровня ХС ЛНП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комботерапия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507" y="1245491"/>
            <a:ext cx="10661904" cy="480131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пациентов с очень высоким риском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недостижением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целевого уровня ХС ЛНП на фоне максимально переносимых доз ингибитора ГМГ-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редуктазы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комбинации 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эзетимибом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рекомендовано добавить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алирокумаб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**,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эволокумаб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** или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инклисиран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** с целью вторичной профилактики ССЗ [40, 41, 67].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случае значительного повышения уровня ХС ЛНП у больных очень высокого риска (выше 4,0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ммоль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/л), рассмотреть возможность инициального назначения ингибитора ГМГ-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редуктазы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эзетимиба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предпочтительно в одной таблетке или капсуле.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случае значительного повышения уровня ХС ЛНП у больных экстремального или очень высокого риска (выше 5,0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ммоль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/л), рассмотреть возможность инициального назначения ингибитора ГМГ-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редуктазы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эзетимиба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ингибиторов PCSK9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алирокумаба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**,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эволокумаба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** или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инклисирана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*. 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Комментарий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: при недостаточной приверженности пациентов, которая сказывается на результатах лечения и достижении целевых уровней ХС ЛНП,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инклисиран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* имеет преимущество в виду особенностей режима дозирования (п/к инъекции 2 раза в год) – класс/уровень доказательности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Приложение  Д1.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	ЕОК/ЕОАГ IА (УУР А, УДД 2)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EC25D-C313-104D-82BD-0E9B7A37DF6D}"/>
              </a:ext>
            </a:extLst>
          </p:cNvPr>
          <p:cNvSpPr txBox="1"/>
          <p:nvPr/>
        </p:nvSpPr>
        <p:spPr>
          <a:xfrm>
            <a:off x="3357563" y="6494436"/>
            <a:ext cx="58971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Проект Национальных рекомендаций по </a:t>
            </a:r>
            <a:r>
              <a:rPr kumimoji="0" lang="ru-RU" sz="1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дислипидемии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2022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023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90051" y="93437"/>
            <a:ext cx="5162267" cy="165069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г. Нобелевскую премию по химии присудили за метод редактирования генома CRISPR/Cas9 получили Дженнифер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Дудна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(США) и Эммануэль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Шарпантье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(Франция)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67" y="93438"/>
            <a:ext cx="3383280" cy="214274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 txBox="1">
            <a:spLocks/>
          </p:cNvSpPr>
          <p:nvPr/>
        </p:nvSpPr>
        <p:spPr>
          <a:xfrm>
            <a:off x="1921934" y="2445785"/>
            <a:ext cx="8517466" cy="4090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10800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q"/>
              <a:tabLst>
                <a:tab pos="5400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Дудна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Шарпантье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создали очень точный метод редактирования генома CRISPR/Cas9. С его помощью можно изменять гены растений, животных и микроорганизмов. Ученые надеются, что с его помощью можно будет создать новые методики лечения тяжелых заболеваний – например, удалять ВИЧ из зараженных Т-лимфоцитов, лечить диабет, лейкемию, шизофрению и так далее.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Открытие было случайным. Изучая бактерию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Streptococcus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pyogenes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Шарпантье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обнаружила молекулу, которая была частью древней иммунной системы микробов – CRISPR/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Компоненты этой системы научились бороться против вирусов, как бы разрезая их ДНК.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Впоследствии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Шарпантье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продолжила исследования CRISPR/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вместе с биохимиком Дженнифер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Дудной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Ученые смогли перепрограммировать эти "генетические ножницы", чтобы те могли разрезать ДНК не только у вирусов, но и у любых других организмов. С тех пор этот метод используют во множестве как фундаментальных, так и сугубо прикладных областей науки.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"В этом генетическом инструменте скрыта невероятная мощь, которая затронула всех нас. Он произвел революцию не только в фундаментальной науке, но и в сельском хозяйстве. Он может привести к новым сенсационным методикам лечения различных болезней", – подчеркнул важность премии глава Нобелевского комитета по химии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Клас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Густафссон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2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1735" y="5590838"/>
            <a:ext cx="1110727" cy="25863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07645" y="1532253"/>
            <a:ext cx="8243047" cy="3781985"/>
            <a:chOff x="395731" y="1736553"/>
            <a:chExt cx="9342120" cy="42862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731" y="1846579"/>
              <a:ext cx="9342120" cy="41757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5030" y="1865783"/>
              <a:ext cx="9259570" cy="4093845"/>
            </a:xfrm>
            <a:custGeom>
              <a:avLst/>
              <a:gdLst/>
              <a:ahLst/>
              <a:cxnLst/>
              <a:rect l="l" t="t" r="r" b="b"/>
              <a:pathLst>
                <a:path w="9259570" h="4093845">
                  <a:moveTo>
                    <a:pt x="9259193" y="0"/>
                  </a:moveTo>
                  <a:lnTo>
                    <a:pt x="0" y="0"/>
                  </a:lnTo>
                  <a:lnTo>
                    <a:pt x="0" y="4093441"/>
                  </a:lnTo>
                  <a:lnTo>
                    <a:pt x="9259193" y="4093441"/>
                  </a:lnTo>
                  <a:lnTo>
                    <a:pt x="92591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511" y="2525134"/>
              <a:ext cx="8616265" cy="13916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4524" y="2014355"/>
              <a:ext cx="2532460" cy="3427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331" y="1736553"/>
              <a:ext cx="1875046" cy="620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6000" y="4150085"/>
              <a:ext cx="4630983" cy="14863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3239" y="4150085"/>
              <a:ext cx="4630983" cy="161252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3291338" y="4970247"/>
            <a:ext cx="234304" cy="137440"/>
          </a:xfrm>
          <a:prstGeom prst="rect">
            <a:avLst/>
          </a:prstGeom>
        </p:spPr>
        <p:txBody>
          <a:bodyPr vert="horz" wrap="square" lIns="0" tIns="1681" rIns="0" bIns="0" rtlCol="0">
            <a:spAutoFit/>
          </a:bodyPr>
          <a:lstStyle/>
          <a:p>
            <a:pPr marL="33619" marR="0" lvl="0" indent="0" algn="l" defTabSz="914400" rtl="0" eaLnBrk="1" fontAlgn="auto" latinLnBrk="0" hangingPunct="1">
              <a:lnSpc>
                <a:spcPct val="100000"/>
              </a:lnSpc>
              <a:spcBef>
                <a:spcPts val="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88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pPr marL="3361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sz="88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C85045A-D36C-BE46-8720-D2AF5262B91F}"/>
              </a:ext>
            </a:extLst>
          </p:cNvPr>
          <p:cNvSpPr/>
          <p:nvPr/>
        </p:nvSpPr>
        <p:spPr>
          <a:xfrm>
            <a:off x="2338646" y="1772816"/>
            <a:ext cx="8352928" cy="3312368"/>
          </a:xfrm>
          <a:prstGeom prst="rect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2022 году началось исследование фазы 1 редактирования гена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PCSK9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 пациентов геСГХС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3009900" y="225152"/>
            <a:ext cx="6172200" cy="899592"/>
          </a:xfrm>
        </p:spPr>
        <p:txBody>
          <a:bodyPr/>
          <a:lstStyle/>
          <a:p>
            <a:pPr algn="ctr"/>
            <a:r>
              <a:rPr lang="ru-RU" altLang="ru-RU" sz="3500" b="1" dirty="0">
                <a:latin typeface="Arial" charset="0"/>
                <a:cs typeface="Arial" charset="0"/>
              </a:rPr>
              <a:t>Заключение </a:t>
            </a:r>
            <a:endParaRPr lang="en-US" altLang="ru-RU" sz="3500" b="1" dirty="0">
              <a:latin typeface="Arial" charset="0"/>
              <a:cs typeface="Arial" charset="0"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191345" y="188046"/>
            <a:ext cx="11488823" cy="5661025"/>
          </a:xfrm>
        </p:spPr>
        <p:txBody>
          <a:bodyPr>
            <a:noAutofit/>
          </a:bodyPr>
          <a:lstStyle/>
          <a:p>
            <a:pPr marL="457189" indent="-457189" algn="just">
              <a:lnSpc>
                <a:spcPct val="150000"/>
              </a:lnSpc>
              <a:buFont typeface="Calibri" charset="0"/>
              <a:buAutoNum type="arabicPeriod"/>
            </a:pPr>
            <a:endParaRPr lang="en-US" altLang="ru-RU" sz="2000" dirty="0">
              <a:latin typeface="Arial" charset="0"/>
              <a:cs typeface="Arial" charset="0"/>
            </a:endParaRPr>
          </a:p>
          <a:p>
            <a:pPr marL="457189" indent="-457189" algn="just">
              <a:lnSpc>
                <a:spcPct val="150000"/>
              </a:lnSpc>
            </a:pPr>
            <a:r>
              <a:rPr lang="ru-RU" altLang="ru-RU" sz="2000" dirty="0">
                <a:latin typeface="Arial" charset="0"/>
                <a:cs typeface="Arial" charset="0"/>
              </a:rPr>
              <a:t>Примордиальная профилактика атеросклеротических сердечно-сосудистых заболеваний зиждется на раннем выявлении нарушений липидного обмена с расчетом на последующий </a:t>
            </a:r>
            <a:r>
              <a:rPr lang="ru-RU" altLang="ru-RU" sz="2000" dirty="0" err="1">
                <a:latin typeface="Arial" charset="0"/>
                <a:cs typeface="Arial" charset="0"/>
              </a:rPr>
              <a:t>персонализованный</a:t>
            </a:r>
            <a:r>
              <a:rPr lang="ru-RU" altLang="ru-RU" sz="2000" dirty="0">
                <a:latin typeface="Arial" charset="0"/>
                <a:cs typeface="Arial" charset="0"/>
              </a:rPr>
              <a:t> подход к их коррекции</a:t>
            </a:r>
          </a:p>
          <a:p>
            <a:pPr marL="457189" indent="-457189"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Страны должны вкладывать средства в существующие экономически эффективные программы общественного здравоохранения и клинические вмешательства для модификации рисков, содействия здоровому старению и сокращения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инвалидизации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преждевременной смерти от ССЗ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algn="just">
              <a:lnSpc>
                <a:spcPct val="150000"/>
              </a:lnSpc>
            </a:pPr>
            <a:r>
              <a:rPr lang="ru-RU" altLang="ru-RU" sz="2000" dirty="0" err="1">
                <a:latin typeface="Arial" charset="0"/>
                <a:cs typeface="Arial" charset="0"/>
              </a:rPr>
              <a:t>Таргетная</a:t>
            </a:r>
            <a:r>
              <a:rPr lang="ru-RU" altLang="ru-RU" sz="2000" dirty="0">
                <a:latin typeface="Arial" charset="0"/>
                <a:cs typeface="Arial" charset="0"/>
              </a:rPr>
              <a:t> терапия, блокирующая или связывающая </a:t>
            </a:r>
            <a:r>
              <a:rPr lang="en-US" altLang="ru-RU" sz="2000" dirty="0">
                <a:latin typeface="Arial" charset="0"/>
                <a:cs typeface="Arial" charset="0"/>
              </a:rPr>
              <a:t>PCSK9</a:t>
            </a:r>
            <a:r>
              <a:rPr lang="ru-RU" altLang="ru-RU" sz="2000" dirty="0">
                <a:latin typeface="Arial" charset="0"/>
                <a:cs typeface="Arial" charset="0"/>
              </a:rPr>
              <a:t>,</a:t>
            </a:r>
            <a:r>
              <a:rPr lang="en-US" altLang="ru-RU" sz="2000" dirty="0">
                <a:latin typeface="Arial" charset="0"/>
                <a:cs typeface="Arial" charset="0"/>
              </a:rPr>
              <a:t> </a:t>
            </a:r>
            <a:r>
              <a:rPr lang="ru-RU" altLang="ru-RU" sz="2000" dirty="0">
                <a:latin typeface="Arial" charset="0"/>
                <a:cs typeface="Arial" charset="0"/>
              </a:rPr>
              <a:t>в дополнение к максимальной терапии </a:t>
            </a:r>
            <a:r>
              <a:rPr lang="ru-RU" altLang="ru-RU" sz="2000" dirty="0" err="1">
                <a:latin typeface="Arial" charset="0"/>
                <a:cs typeface="Arial" charset="0"/>
              </a:rPr>
              <a:t>статинами</a:t>
            </a:r>
            <a:r>
              <a:rPr lang="ru-RU" altLang="ru-RU" sz="2000" dirty="0">
                <a:latin typeface="Arial" charset="0"/>
                <a:cs typeface="Arial" charset="0"/>
              </a:rPr>
              <a:t> и </a:t>
            </a:r>
            <a:r>
              <a:rPr lang="ru-RU" altLang="ru-RU" sz="2000" dirty="0" err="1">
                <a:latin typeface="Arial" charset="0"/>
                <a:cs typeface="Arial" charset="0"/>
              </a:rPr>
              <a:t>эзетимибу</a:t>
            </a:r>
            <a:r>
              <a:rPr lang="ru-RU" altLang="ru-RU" sz="2000" dirty="0">
                <a:latin typeface="Arial" charset="0"/>
                <a:cs typeface="Arial" charset="0"/>
              </a:rPr>
              <a:t>, обеспечивает стойкое снижение ХС ЛНП, успешно преодолевая плохую приверженность к терапии</a:t>
            </a:r>
          </a:p>
          <a:p>
            <a:pPr marL="457189" indent="-457189" algn="just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algn="just">
              <a:lnSpc>
                <a:spcPct val="150000"/>
              </a:lnSpc>
            </a:pPr>
            <a:endParaRPr lang="ru-RU" altLang="ru-RU" sz="2000" dirty="0">
              <a:latin typeface="Arial" charset="0"/>
              <a:cs typeface="Arial" charset="0"/>
            </a:endParaRPr>
          </a:p>
          <a:p>
            <a:pPr marL="457189" indent="-457189" algn="just">
              <a:lnSpc>
                <a:spcPct val="150000"/>
              </a:lnSpc>
            </a:pPr>
            <a:endParaRPr lang="ru-RU" altLang="ru-RU" sz="2000" dirty="0">
              <a:latin typeface="Arial" charset="0"/>
              <a:cs typeface="Arial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altLang="ru-RU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://www.yscouncil.ru/images/cardiocenter_3.gif">
            <a:extLst>
              <a:ext uri="{FF2B5EF4-FFF2-40B4-BE49-F238E27FC236}">
                <a16:creationId xmlns:a16="http://schemas.microsoft.com/office/drawing/2014/main" id="{3F558304-DAE1-5F4B-8B55-D02CCF549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33" y="1474791"/>
            <a:ext cx="11313584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Прямоугольник 7">
            <a:extLst>
              <a:ext uri="{FF2B5EF4-FFF2-40B4-BE49-F238E27FC236}">
                <a16:creationId xmlns:a16="http://schemas.microsoft.com/office/drawing/2014/main" id="{9EC32EDE-E720-0743-AAB8-6FC113509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7" y="3357563"/>
            <a:ext cx="12192000" cy="156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kumimoji="0" lang="ru-RU" altLang="ru-RU" sz="3600">
                <a:solidFill>
                  <a:srgbClr val="0000FF"/>
                </a:solidFill>
                <a:latin typeface="Arial" panose="020B0604020202020204" pitchFamily="34" charset="0"/>
              </a:rPr>
              <a:t>СПАСИБО ЗА ВНИМАНИЕ!</a:t>
            </a:r>
          </a:p>
          <a:p>
            <a:pPr algn="ctr" eaLnBrk="1" hangingPunct="1">
              <a:lnSpc>
                <a:spcPct val="110000"/>
              </a:lnSpc>
            </a:pPr>
            <a:endParaRPr kumimoji="0" lang="ru-RU" altLang="ru-RU" sz="55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2100" name="TextBox 1">
            <a:extLst>
              <a:ext uri="{FF2B5EF4-FFF2-40B4-BE49-F238E27FC236}">
                <a16:creationId xmlns:a16="http://schemas.microsoft.com/office/drawing/2014/main" id="{29646FF8-9A75-214B-A253-783CB00DB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654" y="4894267"/>
            <a:ext cx="37481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ru-RU" sz="2800">
                <a:solidFill>
                  <a:srgbClr val="FF0000"/>
                </a:solidFill>
                <a:latin typeface="Arial" panose="020B0604020202020204" pitchFamily="34" charset="0"/>
              </a:rPr>
              <a:t>Cardioweb.ru</a:t>
            </a:r>
            <a:endParaRPr kumimoji="0" lang="ru-RU" altLang="ru-RU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kumimoji="0" lang="en-US" altLang="ru-RU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Noatero.ru</a:t>
            </a:r>
            <a:endParaRPr kumimoji="0" lang="ru-RU" altLang="ru-RU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kumimoji="0" lang="en-US" altLang="ru-RU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Marat_Ezhov@mail.ru</a:t>
            </a:r>
            <a:endParaRPr kumimoji="0" lang="en-US" altLang="ru-RU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1412A07C-EB0A-4DED-882C-199A5DEBFCAC}"/>
              </a:ext>
            </a:extLst>
          </p:cNvPr>
          <p:cNvSpPr txBox="1">
            <a:spLocks noChangeArrowheads="1"/>
          </p:cNvSpPr>
          <p:nvPr/>
        </p:nvSpPr>
        <p:spPr>
          <a:xfrm>
            <a:off x="120770" y="335126"/>
            <a:ext cx="12071229" cy="8703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yriad Pro Cond" panose="020B0506030403020204" pitchFamily="34" charset="0"/>
                <a:ea typeface="Myriad Pro Cond" panose="020B0506030403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Roboto Medium" charset="0"/>
              </a:rPr>
              <a:t>Потерянные годы жизни (</a:t>
            </a:r>
            <a:r>
              <a:rPr kumimoji="1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Roboto Medium" charset="0"/>
              </a:rPr>
              <a:t>YLL) </a:t>
            </a:r>
            <a:r>
              <a:rPr kumimoji="1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Roboto Medium" charset="0"/>
              </a:rPr>
              <a:t>от сердечно-сосудистых заболеваний </a:t>
            </a:r>
            <a:r>
              <a:rPr kumimoji="1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Roboto Medium" charset="0"/>
              </a:rPr>
              <a:t> </a:t>
            </a:r>
            <a:r>
              <a:rPr kumimoji="1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Roboto Medium" charset="0"/>
              </a:rPr>
              <a:t>2019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1DB1A2B-D6BE-4364-9521-3688AD426D29}"/>
              </a:ext>
            </a:extLst>
          </p:cNvPr>
          <p:cNvSpPr>
            <a:spLocks/>
          </p:cNvSpPr>
          <p:nvPr/>
        </p:nvSpPr>
        <p:spPr bwMode="auto">
          <a:xfrm>
            <a:off x="2404533" y="6123509"/>
            <a:ext cx="7467599" cy="65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5718" rIns="25718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Roth G, </a:t>
            </a:r>
            <a:r>
              <a:rPr kumimoji="1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Fuster</a:t>
            </a:r>
            <a:r>
              <a:rPr kumimoji="1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 et al. J Am Coll </a:t>
            </a:r>
            <a:r>
              <a:rPr kumimoji="1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Cardiol</a:t>
            </a:r>
            <a:r>
              <a:rPr kumimoji="1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2020 Dec 22;76(25):2982-3021.  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</a:t>
            </a:r>
            <a:r>
              <a:rPr kumimoji="1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10.1016/j.jacc.2020.11.010.</a:t>
            </a:r>
            <a:endParaRPr kumimoji="1" lang="ru-RU" alt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Roboto Regular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E556B7-874C-4DD5-80FD-E23C336AFEF3}"/>
              </a:ext>
            </a:extLst>
          </p:cNvPr>
          <p:cNvCxnSpPr>
            <a:cxnSpLocks/>
          </p:cNvCxnSpPr>
          <p:nvPr/>
        </p:nvCxnSpPr>
        <p:spPr>
          <a:xfrm flipV="1">
            <a:off x="2143123" y="3985417"/>
            <a:ext cx="770466" cy="129534"/>
          </a:xfrm>
          <a:prstGeom prst="line">
            <a:avLst/>
          </a:prstGeom>
          <a:ln>
            <a:solidFill>
              <a:srgbClr val="DA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BFB335-BA6A-4E11-BF64-D3D20073A726}"/>
              </a:ext>
            </a:extLst>
          </p:cNvPr>
          <p:cNvCxnSpPr>
            <a:cxnSpLocks/>
          </p:cNvCxnSpPr>
          <p:nvPr/>
        </p:nvCxnSpPr>
        <p:spPr>
          <a:xfrm>
            <a:off x="8972599" y="3985416"/>
            <a:ext cx="636190" cy="129535"/>
          </a:xfrm>
          <a:prstGeom prst="line">
            <a:avLst/>
          </a:prstGeom>
          <a:ln>
            <a:solidFill>
              <a:srgbClr val="DA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10DCC8-7C6D-4140-87B5-279FCC8EC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72" y="1345721"/>
            <a:ext cx="11254872" cy="42269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0432" y="1772816"/>
            <a:ext cx="9597082" cy="3024336"/>
          </a:xfrm>
          <a:prstGeom prst="rect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В РФ 40% мужчин не доживает до 60 лет</a:t>
            </a:r>
          </a:p>
        </p:txBody>
      </p:sp>
    </p:spTree>
    <p:extLst>
      <p:ext uri="{BB962C8B-B14F-4D97-AF65-F5344CB8AC3E}">
        <p14:creationId xmlns:p14="http://schemas.microsoft.com/office/powerpoint/2010/main" val="2191754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58" y="2697264"/>
            <a:ext cx="3758967" cy="5996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– страна очень высокого риска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996" y="-1"/>
            <a:ext cx="7922004" cy="6849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05850" y="6266576"/>
            <a:ext cx="855677" cy="293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80309" y="6266575"/>
            <a:ext cx="1057012" cy="293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5493" y="6266574"/>
            <a:ext cx="838899" cy="293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49405" y="6266574"/>
            <a:ext cx="1080782" cy="293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730" y="6220326"/>
            <a:ext cx="141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Умеренный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6274" y="6228715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86620" y="6203330"/>
            <a:ext cx="144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Оч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высокий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73589" y="6216237"/>
            <a:ext cx="1108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DB203-77E8-47FD-A22A-461A79717449}"/>
              </a:ext>
            </a:extLst>
          </p:cNvPr>
          <p:cNvSpPr txBox="1"/>
          <p:nvPr/>
        </p:nvSpPr>
        <p:spPr>
          <a:xfrm>
            <a:off x="1" y="5424439"/>
            <a:ext cx="3575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Visseren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FLJ, et al. 2021 ESC Guidelines on cardiovascular disease prevention in clinical practice.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Eur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Heart J. 2021;42(34):3227-3337. 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0432" y="1772816"/>
            <a:ext cx="9597082" cy="3024336"/>
          </a:xfrm>
          <a:prstGeom prst="rect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В 2019г в РФ от болезней системы кровообращения умерло </a:t>
            </a:r>
            <a:r>
              <a:rPr kumimoji="1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841204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7040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1DB1A2B-D6BE-4364-9521-3688AD426D29}"/>
              </a:ext>
            </a:extLst>
          </p:cNvPr>
          <p:cNvSpPr>
            <a:spLocks/>
          </p:cNvSpPr>
          <p:nvPr/>
        </p:nvSpPr>
        <p:spPr bwMode="auto">
          <a:xfrm>
            <a:off x="2404533" y="6123509"/>
            <a:ext cx="7467599" cy="65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5718" rIns="25718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Roth G, </a:t>
            </a:r>
            <a:r>
              <a:rPr kumimoji="1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Fuster</a:t>
            </a:r>
            <a:r>
              <a:rPr kumimoji="1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 et al. J Am Coll </a:t>
            </a:r>
            <a:r>
              <a:rPr kumimoji="1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Cardiol</a:t>
            </a:r>
            <a:r>
              <a:rPr kumimoji="1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2020 Dec 22;76(25):2982-3021.  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</a:t>
            </a:r>
            <a:r>
              <a:rPr kumimoji="1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10.1016/j.jacc.2020.11.010.</a:t>
            </a:r>
            <a:endParaRPr kumimoji="1" lang="ru-RU" alt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Roboto Regular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FEAA7E7-F6AC-F745-8F9C-F934A3170D4A}"/>
              </a:ext>
            </a:extLst>
          </p:cNvPr>
          <p:cNvSpPr txBox="1">
            <a:spLocks noChangeArrowheads="1"/>
          </p:cNvSpPr>
          <p:nvPr/>
        </p:nvSpPr>
        <p:spPr>
          <a:xfrm>
            <a:off x="120770" y="92235"/>
            <a:ext cx="12071229" cy="6560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yriad Pro Cond" panose="020B0506030403020204" pitchFamily="34" charset="0"/>
                <a:ea typeface="Myriad Pro Cond" panose="020B0506030403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Roboto Medium" charset="0"/>
              </a:rPr>
              <a:t>Годы нетрудоспособности (</a:t>
            </a:r>
            <a:r>
              <a:rPr kumimoji="1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Roboto Medium" charset="0"/>
              </a:rPr>
              <a:t>DALY) </a:t>
            </a:r>
            <a:r>
              <a:rPr kumimoji="1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Roboto Medium" charset="0"/>
              </a:rPr>
              <a:t>в связи с ХС ЛНП - 2019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46ACA3-6C02-494F-88E1-19FC3D108D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4335" y="614364"/>
            <a:ext cx="11571167" cy="542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62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20FD8826-D896-42EF-8932-533DDABA66FA}"/>
              </a:ext>
            </a:extLst>
          </p:cNvPr>
          <p:cNvSpPr txBox="1">
            <a:spLocks/>
          </p:cNvSpPr>
          <p:nvPr/>
        </p:nvSpPr>
        <p:spPr>
          <a:xfrm>
            <a:off x="554857" y="2730799"/>
            <a:ext cx="11079680" cy="1942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 anchor="ctr">
            <a:noAutofit/>
          </a:bodyPr>
          <a:lstStyle>
            <a:lvl1pPr marL="238120" marR="0" indent="-238120" algn="l" defTabSz="309556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476240" marR="0" indent="-238120" algn="l" defTabSz="309556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14359" marR="0" indent="-238120" algn="l" defTabSz="309556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52479" marR="0" indent="-238120" algn="l" defTabSz="309556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0599" marR="0" indent="-238120" algn="l" defTabSz="309556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28719" marR="0" indent="-238120" algn="l" defTabSz="309556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66838" marR="0" indent="-238120" algn="l" defTabSz="309556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904958" marR="0" indent="-238120" algn="l" defTabSz="309556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43078" marR="0" indent="-238120" algn="l" defTabSz="309556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38114" marR="0" lvl="0" indent="-238114" algn="just" defTabSz="309548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Light"/>
              </a:rPr>
              <a:t>Совокупный экономический </a:t>
            </a:r>
            <a:r>
              <a:rPr kumimoji="0" lang="ru-RU" altLang="ru-RU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Light"/>
              </a:rPr>
              <a:t>ущерб от </a:t>
            </a:r>
            <a:r>
              <a:rPr kumimoji="0" lang="ru-RU" altLang="ru-RU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Light"/>
              </a:rPr>
              <a:t>гиперхолестеринемии</a:t>
            </a:r>
            <a:r>
              <a:rPr kumimoji="0" lang="ru-RU" altLang="ru-RU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Light"/>
              </a:rPr>
              <a:t> в РФ составляет не менее </a:t>
            </a:r>
            <a:r>
              <a:rPr kumimoji="0" lang="ru-RU" altLang="ru-RU" sz="2667" b="1" i="0" u="none" strike="noStrike" kern="0" cap="none" spc="0" normalizeH="0" baseline="0" noProof="0" dirty="0">
                <a:ln>
                  <a:noFill/>
                </a:ln>
                <a:solidFill>
                  <a:srgbClr val="D7041A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Light"/>
              </a:rPr>
              <a:t>1,29 трлн рублей в год</a:t>
            </a:r>
            <a:r>
              <a:rPr kumimoji="0" lang="ru-RU" altLang="ru-RU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Light"/>
              </a:rPr>
              <a:t>, что эквивалентно 1,5% ВВП (2016);</a:t>
            </a:r>
          </a:p>
          <a:p>
            <a:pPr marL="238114" marR="0" lvl="0" indent="-238114" algn="just" defTabSz="309548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Light"/>
              </a:rPr>
              <a:t>Прямые затраты, включающие затраты системы здравоохранения и выплаты пособии по инвалидности, составили лишь 2,3% ущерба (</a:t>
            </a:r>
            <a:r>
              <a:rPr kumimoji="0" lang="ru-RU" altLang="ru-RU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Light"/>
              </a:rPr>
              <a:t>29 млрд рублей</a:t>
            </a:r>
            <a:r>
              <a:rPr kumimoji="0" lang="ru-RU" altLang="ru-RU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Light"/>
              </a:rPr>
              <a:t>), в то время как </a:t>
            </a:r>
            <a:r>
              <a:rPr kumimoji="0" lang="ru-RU" altLang="ru-RU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Light"/>
              </a:rPr>
              <a:t>97,7%</a:t>
            </a:r>
            <a:r>
              <a:rPr kumimoji="0" lang="ru-RU" altLang="ru-RU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Light"/>
              </a:rPr>
              <a:t> потерь в экономике вследствие преждевременной смертности и снижения производительности труда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9E64099-1E8A-4DF4-81B9-65B9CF5CD66E}"/>
              </a:ext>
            </a:extLst>
          </p:cNvPr>
          <p:cNvSpPr>
            <a:spLocks/>
          </p:cNvSpPr>
          <p:nvPr/>
        </p:nvSpPr>
        <p:spPr bwMode="auto">
          <a:xfrm>
            <a:off x="1852864" y="6087724"/>
            <a:ext cx="9858491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4291" rIns="34291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Концевая  А</a:t>
            </a:r>
            <a:r>
              <a:rPr kumimoji="1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В.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Regular" charset="0"/>
              </a:rPr>
              <a:t> и</a:t>
            </a:r>
            <a:r>
              <a:rPr kumimoji="1" lang="ru-RU" alt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Regular" charset="0"/>
              </a:rPr>
              <a:t> </a:t>
            </a:r>
            <a:r>
              <a:rPr kumimoji="1" lang="ru-RU" alt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Regular" charset="0"/>
              </a:rPr>
              <a:t>соавт</a:t>
            </a:r>
            <a:r>
              <a:rPr kumimoji="1" lang="ru-RU" alt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Regular" charset="0"/>
              </a:rPr>
              <a:t>. </a:t>
            </a:r>
            <a:r>
              <a:rPr kumimoji="1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Рац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фармакотерапия в кардиологии. 2018;14(3):393-401</a:t>
            </a:r>
            <a:endParaRPr kumimoji="1" lang="ru-RU" alt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Roboto Regular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33FC92E-FD67-461E-A6B2-A2A164C2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332657"/>
            <a:ext cx="10412731" cy="85725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ru-RU" sz="3200" b="1" dirty="0">
                <a:solidFill>
                  <a:srgbClr val="003C8D"/>
                </a:solidFill>
                <a:latin typeface="Arial" pitchFamily="34" charset="0"/>
              </a:rPr>
              <a:t/>
            </a:r>
            <a:br>
              <a:rPr lang="en-US" altLang="ru-RU" sz="3200" b="1" dirty="0">
                <a:solidFill>
                  <a:srgbClr val="003C8D"/>
                </a:solidFill>
                <a:latin typeface="Arial" pitchFamily="34" charset="0"/>
              </a:rPr>
            </a:br>
            <a:r>
              <a:rPr lang="ru-RU" altLang="ru-RU" sz="3200" b="1" dirty="0" err="1">
                <a:solidFill>
                  <a:srgbClr val="003C8D"/>
                </a:solidFill>
                <a:latin typeface="Arial" pitchFamily="34" charset="0"/>
              </a:rPr>
              <a:t>Экономическии</a:t>
            </a:r>
            <a:r>
              <a:rPr lang="ru-RU" altLang="ru-RU" sz="3200" b="1" dirty="0">
                <a:solidFill>
                  <a:srgbClr val="003C8D"/>
                </a:solidFill>
                <a:latin typeface="Arial" pitchFamily="34" charset="0"/>
              </a:rPr>
              <a:t>̆ ущерб от </a:t>
            </a:r>
            <a:r>
              <a:rPr lang="ru-RU" altLang="ru-RU" sz="3200" b="1" dirty="0" err="1">
                <a:solidFill>
                  <a:srgbClr val="003C8D"/>
                </a:solidFill>
                <a:latin typeface="Arial" pitchFamily="34" charset="0"/>
              </a:rPr>
              <a:t>гиперхолестеринемии</a:t>
            </a:r>
            <a:r>
              <a:rPr lang="ru-RU" altLang="ru-RU" sz="3200" b="1" dirty="0">
                <a:solidFill>
                  <a:srgbClr val="003C8D"/>
                </a:solidFill>
                <a:latin typeface="Arial" pitchFamily="34" charset="0"/>
              </a:rPr>
              <a:t/>
            </a:r>
            <a:br>
              <a:rPr lang="ru-RU" altLang="ru-RU" sz="3200" b="1" dirty="0">
                <a:solidFill>
                  <a:srgbClr val="003C8D"/>
                </a:solidFill>
                <a:latin typeface="Arial" pitchFamily="34" charset="0"/>
              </a:rPr>
            </a:br>
            <a:r>
              <a:rPr lang="ru-RU" altLang="ru-RU" sz="3200" b="1" dirty="0">
                <a:solidFill>
                  <a:srgbClr val="003C8D"/>
                </a:solidFill>
                <a:latin typeface="Arial" pitchFamily="34" charset="0"/>
              </a:rPr>
              <a:t>на популяционном уровне в РФ</a:t>
            </a:r>
          </a:p>
        </p:txBody>
      </p:sp>
    </p:spTree>
    <p:extLst>
      <p:ext uri="{BB962C8B-B14F-4D97-AF65-F5344CB8AC3E}">
        <p14:creationId xmlns:p14="http://schemas.microsoft.com/office/powerpoint/2010/main" val="25507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48" y="1019059"/>
            <a:ext cx="8460432" cy="500223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330894" y="2651313"/>
            <a:ext cx="3283565" cy="267869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93" tIns="54845" rIns="109693" bIns="5484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32890" y="3688229"/>
            <a:ext cx="2568989" cy="229830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93" tIns="54845" rIns="109693" bIns="5484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9590" y="4014391"/>
            <a:ext cx="2592288" cy="1883554"/>
          </a:xfrm>
          <a:prstGeom prst="rect">
            <a:avLst/>
          </a:prstGeom>
          <a:noFill/>
        </p:spPr>
        <p:txBody>
          <a:bodyPr wrap="square" lIns="109693" tIns="54845" rIns="109693" bIns="5484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8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2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Лп</a:t>
            </a:r>
            <a:r>
              <a:rPr kumimoji="0" lang="ru-RU" sz="19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(а)˃30 мг/</a:t>
            </a:r>
            <a:r>
              <a:rPr kumimoji="0" lang="ru-RU" sz="192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</a:t>
            </a:r>
            <a:endParaRPr kumimoji="0" lang="ru-RU" sz="192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8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2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Лп</a:t>
            </a:r>
            <a:r>
              <a:rPr kumimoji="0" lang="ru-RU" sz="19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(а)˃50 мг/</a:t>
            </a:r>
            <a:r>
              <a:rPr kumimoji="0" lang="ru-RU" sz="192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</a:t>
            </a:r>
            <a:endParaRPr kumimoji="0" lang="ru-RU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2470" y="2987215"/>
            <a:ext cx="2681754" cy="1920487"/>
          </a:xfrm>
          <a:prstGeom prst="rect">
            <a:avLst/>
          </a:prstGeom>
          <a:noFill/>
        </p:spPr>
        <p:txBody>
          <a:bodyPr wrap="none" lIns="109693" tIns="54845" rIns="109693" bIns="5484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8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2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ОХС˃5</a:t>
            </a:r>
            <a:r>
              <a:rPr kumimoji="0" lang="ru-RU" sz="19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ммоль/л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8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2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ХС</a:t>
            </a:r>
            <a:r>
              <a:rPr kumimoji="0" lang="ru-RU" sz="19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2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ЛНП˃3</a:t>
            </a:r>
            <a:r>
              <a:rPr kumimoji="0" lang="ru-RU" sz="19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ммоль/л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E1DB1A2B-D6BE-4364-9521-3688AD426D29}"/>
              </a:ext>
            </a:extLst>
          </p:cNvPr>
          <p:cNvSpPr>
            <a:spLocks/>
          </p:cNvSpPr>
          <p:nvPr/>
        </p:nvSpPr>
        <p:spPr bwMode="auto">
          <a:xfrm>
            <a:off x="1775550" y="6001326"/>
            <a:ext cx="9658765" cy="11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4066" tIns="42733" rIns="24066" bIns="42733">
            <a:spAutoFit/>
          </a:bodyPr>
          <a:lstStyle/>
          <a:p>
            <a:pPr marL="0" marR="0" lvl="0" indent="0" algn="r" defTabSz="6409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4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Метельская</a:t>
            </a:r>
            <a:r>
              <a:rPr kumimoji="1" lang="ru-RU" sz="144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ru-RU" sz="144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В.А</a:t>
            </a:r>
            <a:r>
              <a:rPr kumimoji="1" lang="ru-RU" sz="144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и </a:t>
            </a:r>
            <a:r>
              <a:rPr kumimoji="1" lang="ru-RU" sz="144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соавт</a:t>
            </a:r>
            <a:r>
              <a:rPr kumimoji="1" lang="ru-RU" sz="144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Профилактическая медицина. 2016;19(1):15-23</a:t>
            </a:r>
          </a:p>
          <a:p>
            <a:pPr marL="0" marR="0" lvl="0" indent="0" algn="r" defTabSz="6409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4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Мешков </a:t>
            </a:r>
            <a:r>
              <a:rPr kumimoji="1" lang="ru-RU" sz="144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А.Н</a:t>
            </a:r>
            <a:r>
              <a:rPr kumimoji="1" lang="ru-RU" sz="144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и </a:t>
            </a:r>
            <a:r>
              <a:rPr kumimoji="1" lang="ru-RU" sz="144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соавт</a:t>
            </a:r>
            <a:r>
              <a:rPr kumimoji="1" lang="ru-RU" sz="144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Кардиоваскулярная терапия и профилактика. 2017;16(4):62-67</a:t>
            </a:r>
          </a:p>
          <a:p>
            <a:pPr marL="0" marR="0" lvl="0" indent="0" algn="r" defTabSz="6409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ru-RU" sz="144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Regular" charset="0"/>
              </a:rPr>
              <a:t>Ezhov</a:t>
            </a:r>
            <a:r>
              <a:rPr kumimoji="1" lang="en-US" altLang="ru-RU" sz="144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Regular" charset="0"/>
              </a:rPr>
              <a:t> MV et al. Arch Med </a:t>
            </a:r>
            <a:r>
              <a:rPr kumimoji="1" lang="en-US" altLang="ru-RU" sz="144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Regular" charset="0"/>
              </a:rPr>
              <a:t>Sci</a:t>
            </a:r>
            <a:r>
              <a:rPr kumimoji="1" lang="ru-RU" altLang="ru-RU" sz="144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Regular" charset="0"/>
              </a:rPr>
              <a:t>. </a:t>
            </a:r>
            <a:r>
              <a:rPr kumimoji="1" lang="en-US" altLang="ru-RU" sz="144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Regular" charset="0"/>
              </a:rPr>
              <a:t>2021. </a:t>
            </a:r>
            <a:r>
              <a:rPr kumimoji="1" lang="en-US" altLang="ru-RU" sz="144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Regular" charset="0"/>
              </a:rPr>
              <a:t>doi:10.5114</a:t>
            </a:r>
            <a:r>
              <a:rPr kumimoji="1" lang="en-US" altLang="ru-RU" sz="144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Regular" charset="0"/>
              </a:rPr>
              <a:t>/</a:t>
            </a:r>
            <a:r>
              <a:rPr kumimoji="1" lang="en-US" altLang="ru-RU" sz="144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Regular" charset="0"/>
              </a:rPr>
              <a:t>aoms</a:t>
            </a:r>
            <a:r>
              <a:rPr kumimoji="1" lang="en-US" altLang="ru-RU" sz="144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Regular" charset="0"/>
              </a:rPr>
              <a:t>/131089</a:t>
            </a:r>
          </a:p>
          <a:p>
            <a:pPr marL="0" marR="0" lvl="0" indent="0" algn="r" defTabSz="6409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altLang="ru-RU" sz="144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Roboto Regular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23181" y="1960037"/>
            <a:ext cx="2246650" cy="20738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93" tIns="54845" rIns="109693" bIns="5484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161" y="2037236"/>
            <a:ext cx="2016314" cy="1994354"/>
          </a:xfrm>
          <a:prstGeom prst="rect">
            <a:avLst/>
          </a:prstGeom>
          <a:noFill/>
        </p:spPr>
        <p:txBody>
          <a:bodyPr wrap="none" lIns="109693" tIns="54845" rIns="109693" bIns="5484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8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25%</a:t>
            </a:r>
            <a:r>
              <a:rPr kumimoji="0" lang="ru-RU" sz="28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ТГ˃1,7</a:t>
            </a:r>
            <a:r>
              <a:rPr kumimoji="0" lang="ru-RU" sz="19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ммоль/л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8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1,1%</a:t>
            </a:r>
            <a:r>
              <a:rPr kumimoji="0" lang="ru-RU" sz="192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ТГ˃5</a:t>
            </a:r>
            <a:r>
              <a:rPr kumimoji="0" lang="ru-RU" sz="19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ммоль/л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412A07C-EB0A-4DED-882C-199A5DEBFCAC}"/>
              </a:ext>
            </a:extLst>
          </p:cNvPr>
          <p:cNvSpPr txBox="1">
            <a:spLocks noChangeArrowheads="1"/>
          </p:cNvSpPr>
          <p:nvPr/>
        </p:nvSpPr>
        <p:spPr>
          <a:xfrm>
            <a:off x="120770" y="71510"/>
            <a:ext cx="12071229" cy="8703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yriad Pro Cond" panose="020B0506030403020204" pitchFamily="34" charset="0"/>
                <a:ea typeface="Myriad Pro Cond" panose="020B0506030403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Roboto Medium" charset="0"/>
              </a:rPr>
              <a:t>Каждый второй взрослый в России имеет гиперхолестеринемию, 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Roboto Medium" charset="0"/>
              </a:rPr>
              <a:t>каждый четвёртый – </a:t>
            </a:r>
            <a:r>
              <a:rPr kumimoji="1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Roboto Medium" charset="0"/>
              </a:rPr>
              <a:t>гипертриглицеридемию</a:t>
            </a:r>
            <a:r>
              <a:rPr kumimoji="1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Roboto Medium" charset="0"/>
              </a:rPr>
              <a:t>, </a:t>
            </a:r>
            <a:r>
              <a:rPr kumimoji="1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Roboto Medium" charset="0"/>
              </a:rPr>
              <a:t>каждый 5й-6й – </a:t>
            </a:r>
            <a:r>
              <a:rPr kumimoji="1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Roboto Medium" charset="0"/>
              </a:rPr>
              <a:t>гиперлипротеидемию</a:t>
            </a:r>
            <a:r>
              <a:rPr kumimoji="1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Roboto Medium" charset="0"/>
              </a:rPr>
              <a:t>(а)</a:t>
            </a:r>
            <a:endParaRPr kumimoji="1" lang="ru-RU" altLang="ru-RU" sz="2400" b="1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  <a:sym typeface="Robot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/>
      <p:bldP spid="17" grpId="0"/>
      <p:bldP spid="9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B7225F-36A2-45D6-AE40-E6BE0ADE9707}"/>
              </a:ext>
            </a:extLst>
          </p:cNvPr>
          <p:cNvSpPr txBox="1"/>
          <p:nvPr/>
        </p:nvSpPr>
        <p:spPr>
          <a:xfrm>
            <a:off x="1374187" y="44688"/>
            <a:ext cx="1081781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Кросс-секционное исследование по оценке распространенности семейной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гиперхолестеринемии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характеристика пациентов в отдельных регионах Российской Федерации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(#20167867)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61543D3-C9E9-41EB-83BF-B51872B20252}"/>
              </a:ext>
            </a:extLst>
          </p:cNvPr>
          <p:cNvGrpSpPr/>
          <p:nvPr/>
        </p:nvGrpSpPr>
        <p:grpSpPr>
          <a:xfrm>
            <a:off x="620770" y="2273205"/>
            <a:ext cx="5557158" cy="3222172"/>
            <a:chOff x="1835696" y="1628212"/>
            <a:chExt cx="5738441" cy="3601194"/>
          </a:xfrm>
        </p:grpSpPr>
        <p:pic>
          <p:nvPicPr>
            <p:cNvPr id="7" name="Picture 2" descr="D:\Documents and Settings\INSTR-ADMIN\Desktop\rus.png">
              <a:extLst>
                <a:ext uri="{FF2B5EF4-FFF2-40B4-BE49-F238E27FC236}">
                  <a16:creationId xmlns:a16="http://schemas.microsoft.com/office/drawing/2014/main" id="{B77D93E4-14DC-44AC-A7EB-8452585D0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628212"/>
              <a:ext cx="5738441" cy="360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5-конечная звезда 6">
              <a:extLst>
                <a:ext uri="{FF2B5EF4-FFF2-40B4-BE49-F238E27FC236}">
                  <a16:creationId xmlns:a16="http://schemas.microsoft.com/office/drawing/2014/main" id="{C9FE46CF-1E91-495F-BDF1-5C260429FD23}"/>
                </a:ext>
              </a:extLst>
            </p:cNvPr>
            <p:cNvSpPr/>
            <p:nvPr/>
          </p:nvSpPr>
          <p:spPr bwMode="auto">
            <a:xfrm>
              <a:off x="2707316" y="3803813"/>
              <a:ext cx="45570" cy="46307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5-конечная звезда 8">
              <a:extLst>
                <a:ext uri="{FF2B5EF4-FFF2-40B4-BE49-F238E27FC236}">
                  <a16:creationId xmlns:a16="http://schemas.microsoft.com/office/drawing/2014/main" id="{D3897B76-9807-4DFD-9B40-43AD04E1555F}"/>
                </a:ext>
              </a:extLst>
            </p:cNvPr>
            <p:cNvSpPr/>
            <p:nvPr/>
          </p:nvSpPr>
          <p:spPr bwMode="auto">
            <a:xfrm>
              <a:off x="2660918" y="3989868"/>
              <a:ext cx="45570" cy="46307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5-конечная звезда 9">
              <a:extLst>
                <a:ext uri="{FF2B5EF4-FFF2-40B4-BE49-F238E27FC236}">
                  <a16:creationId xmlns:a16="http://schemas.microsoft.com/office/drawing/2014/main" id="{8C1A8CA3-FD96-4AC7-8D81-0E6BB61459F0}"/>
                </a:ext>
              </a:extLst>
            </p:cNvPr>
            <p:cNvSpPr/>
            <p:nvPr/>
          </p:nvSpPr>
          <p:spPr bwMode="auto">
            <a:xfrm>
              <a:off x="6955221" y="4640646"/>
              <a:ext cx="45569" cy="46307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5-конечная звезда 10">
              <a:extLst>
                <a:ext uri="{FF2B5EF4-FFF2-40B4-BE49-F238E27FC236}">
                  <a16:creationId xmlns:a16="http://schemas.microsoft.com/office/drawing/2014/main" id="{7471A8DE-03F4-4D8E-A908-4A07DD45B7DC}"/>
                </a:ext>
              </a:extLst>
            </p:cNvPr>
            <p:cNvSpPr/>
            <p:nvPr/>
          </p:nvSpPr>
          <p:spPr bwMode="auto">
            <a:xfrm>
              <a:off x="4793570" y="4781220"/>
              <a:ext cx="46398" cy="46307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5-конечная звезда 11">
              <a:extLst>
                <a:ext uri="{FF2B5EF4-FFF2-40B4-BE49-F238E27FC236}">
                  <a16:creationId xmlns:a16="http://schemas.microsoft.com/office/drawing/2014/main" id="{9B5BBAD1-65CC-4DAE-89C5-B6227EC48ED7}"/>
                </a:ext>
              </a:extLst>
            </p:cNvPr>
            <p:cNvSpPr/>
            <p:nvPr/>
          </p:nvSpPr>
          <p:spPr bwMode="auto">
            <a:xfrm>
              <a:off x="4468784" y="4641473"/>
              <a:ext cx="46398" cy="46307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5-конечная звезда 12">
              <a:extLst>
                <a:ext uri="{FF2B5EF4-FFF2-40B4-BE49-F238E27FC236}">
                  <a16:creationId xmlns:a16="http://schemas.microsoft.com/office/drawing/2014/main" id="{43BA72ED-5F5D-4B00-AAAB-19035D086DEF}"/>
                </a:ext>
              </a:extLst>
            </p:cNvPr>
            <p:cNvSpPr/>
            <p:nvPr/>
          </p:nvSpPr>
          <p:spPr bwMode="auto">
            <a:xfrm>
              <a:off x="4329589" y="4454591"/>
              <a:ext cx="46398" cy="46307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5-конечная звезда 8">
              <a:extLst>
                <a:ext uri="{FF2B5EF4-FFF2-40B4-BE49-F238E27FC236}">
                  <a16:creationId xmlns:a16="http://schemas.microsoft.com/office/drawing/2014/main" id="{1A3BF10E-08EE-4B0D-8960-6B3575913BC3}"/>
                </a:ext>
              </a:extLst>
            </p:cNvPr>
            <p:cNvSpPr/>
            <p:nvPr/>
          </p:nvSpPr>
          <p:spPr bwMode="auto">
            <a:xfrm>
              <a:off x="2428928" y="3477183"/>
              <a:ext cx="45570" cy="46307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5-конечная звезда 10">
              <a:extLst>
                <a:ext uri="{FF2B5EF4-FFF2-40B4-BE49-F238E27FC236}">
                  <a16:creationId xmlns:a16="http://schemas.microsoft.com/office/drawing/2014/main" id="{24535431-7DA4-4ADC-93A9-E92B87D6DD62}"/>
                </a:ext>
              </a:extLst>
            </p:cNvPr>
            <p:cNvSpPr/>
            <p:nvPr/>
          </p:nvSpPr>
          <p:spPr bwMode="auto">
            <a:xfrm>
              <a:off x="2613691" y="4268537"/>
              <a:ext cx="46398" cy="46307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5-конечная звезда 10">
              <a:extLst>
                <a:ext uri="{FF2B5EF4-FFF2-40B4-BE49-F238E27FC236}">
                  <a16:creationId xmlns:a16="http://schemas.microsoft.com/office/drawing/2014/main" id="{2A4CBB4D-95EA-4942-B3D1-83AC0EDFE002}"/>
                </a:ext>
              </a:extLst>
            </p:cNvPr>
            <p:cNvSpPr/>
            <p:nvPr/>
          </p:nvSpPr>
          <p:spPr bwMode="auto">
            <a:xfrm>
              <a:off x="2846510" y="4409111"/>
              <a:ext cx="45570" cy="4548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5-конечная звезда 10">
              <a:extLst>
                <a:ext uri="{FF2B5EF4-FFF2-40B4-BE49-F238E27FC236}">
                  <a16:creationId xmlns:a16="http://schemas.microsoft.com/office/drawing/2014/main" id="{00D4659D-466F-45F1-BCCB-782E9CCB02FE}"/>
                </a:ext>
              </a:extLst>
            </p:cNvPr>
            <p:cNvSpPr/>
            <p:nvPr/>
          </p:nvSpPr>
          <p:spPr bwMode="auto">
            <a:xfrm>
              <a:off x="2938478" y="4548032"/>
              <a:ext cx="46398" cy="46307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5-конечная звезда 9">
              <a:extLst>
                <a:ext uri="{FF2B5EF4-FFF2-40B4-BE49-F238E27FC236}">
                  <a16:creationId xmlns:a16="http://schemas.microsoft.com/office/drawing/2014/main" id="{49594181-20AF-41E9-81C5-91C0F7D036B5}"/>
                </a:ext>
              </a:extLst>
            </p:cNvPr>
            <p:cNvSpPr/>
            <p:nvPr/>
          </p:nvSpPr>
          <p:spPr bwMode="auto">
            <a:xfrm>
              <a:off x="3727244" y="4501725"/>
              <a:ext cx="46398" cy="45480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5-конечная звезда 9">
              <a:extLst>
                <a:ext uri="{FF2B5EF4-FFF2-40B4-BE49-F238E27FC236}">
                  <a16:creationId xmlns:a16="http://schemas.microsoft.com/office/drawing/2014/main" id="{8278CD53-FDC8-4EC7-B839-C011F6726C41}"/>
                </a:ext>
              </a:extLst>
            </p:cNvPr>
            <p:cNvSpPr/>
            <p:nvPr/>
          </p:nvSpPr>
          <p:spPr bwMode="auto">
            <a:xfrm>
              <a:off x="3229458" y="4365104"/>
              <a:ext cx="46398" cy="46307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5-конечная звезда 9">
              <a:extLst>
                <a:ext uri="{FF2B5EF4-FFF2-40B4-BE49-F238E27FC236}">
                  <a16:creationId xmlns:a16="http://schemas.microsoft.com/office/drawing/2014/main" id="{1079D73C-D018-460C-917E-B52E51B4B3F7}"/>
                </a:ext>
              </a:extLst>
            </p:cNvPr>
            <p:cNvSpPr/>
            <p:nvPr/>
          </p:nvSpPr>
          <p:spPr bwMode="auto">
            <a:xfrm>
              <a:off x="2660090" y="3384570"/>
              <a:ext cx="46398" cy="46307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6449412-72D8-40F7-AA87-3F7C3AE9CA52}"/>
              </a:ext>
            </a:extLst>
          </p:cNvPr>
          <p:cNvSpPr txBox="1"/>
          <p:nvPr/>
        </p:nvSpPr>
        <p:spPr>
          <a:xfrm>
            <a:off x="-17248" y="6200283"/>
            <a:ext cx="933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Мешков А.Н. и др. Рациональная фармакотерапия в кардиологии. 2020. Т. 16. № 1. С. 24-32.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A.N. Meshkov,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88th 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EAS Congress, 2020.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D994A-F9C8-4B18-AC96-152A136DBD2B}"/>
              </a:ext>
            </a:extLst>
          </p:cNvPr>
          <p:cNvSpPr txBox="1"/>
          <p:nvPr/>
        </p:nvSpPr>
        <p:spPr>
          <a:xfrm>
            <a:off x="951379" y="1672368"/>
            <a:ext cx="4528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2017-2019 годы,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18142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участников из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регионов РФ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9A23E4-B304-4730-96B2-1A9CC65BF6CC}"/>
              </a:ext>
            </a:extLst>
          </p:cNvPr>
          <p:cNvSpPr txBox="1"/>
          <p:nvPr/>
        </p:nvSpPr>
        <p:spPr>
          <a:xfrm>
            <a:off x="6096000" y="2217792"/>
            <a:ext cx="5712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Распространенность гетерозиготной формы семейной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гиперхолестеринемии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- 1 на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173 (95% CI: 1:208-1:145)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205C07-5BA8-4591-8462-354F200EF161}"/>
              </a:ext>
            </a:extLst>
          </p:cNvPr>
          <p:cNvSpPr txBox="1"/>
          <p:nvPr/>
        </p:nvSpPr>
        <p:spPr>
          <a:xfrm>
            <a:off x="6177928" y="3988090"/>
            <a:ext cx="5016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России более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840000 пациентов с СГХС</a:t>
            </a:r>
          </a:p>
        </p:txBody>
      </p:sp>
      <p:pic>
        <p:nvPicPr>
          <p:cNvPr id="22" name="Picture 2" descr="C:\Users\Анюта\Downloads\NMICPM_logo rus.jpg">
            <a:extLst>
              <a:ext uri="{FF2B5EF4-FFF2-40B4-BE49-F238E27FC236}">
                <a16:creationId xmlns:a16="http://schemas.microsoft.com/office/drawing/2014/main" id="{595F68EA-A9C5-4612-A7F5-C10B56815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7" y="134080"/>
            <a:ext cx="1176167" cy="124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98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73"/>
    </mc:Choice>
    <mc:Fallback xmlns="">
      <p:transition spd="slow" advTm="19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  <p:extLst>
    <p:ext uri="{3A86A75C-4F4B-4683-9AE1-C65F6400EC91}">
      <p14:laserTraceLst xmlns:p14="http://schemas.microsoft.com/office/powerpoint/2010/main">
        <p14:tracePtLst>
          <p14:tracePt t="1764" x="10498138" y="17463"/>
          <p14:tracePt t="1772" x="10498138" y="119063"/>
          <p14:tracePt t="1789" x="10515600" y="203200"/>
          <p14:tracePt t="1790" x="10533063" y="304800"/>
          <p14:tracePt t="1800" x="10548938" y="423863"/>
          <p14:tracePt t="1818" x="10583863" y="627063"/>
          <p14:tracePt t="1819" x="10583863" y="693738"/>
          <p14:tracePt t="1819" x="10599738" y="812800"/>
          <p14:tracePt t="1831" x="10599738" y="931863"/>
          <p14:tracePt t="1837" x="10617200" y="1049338"/>
          <p14:tracePt t="1853" x="10617200" y="1150938"/>
          <p14:tracePt t="1854" x="10634663" y="1185863"/>
          <p14:tracePt t="1865" x="10634663" y="1252538"/>
          <p14:tracePt t="1871" x="10634663" y="1338263"/>
          <p14:tracePt t="1887" x="10650538" y="1371600"/>
          <p14:tracePt t="1894" x="10650538" y="1404938"/>
          <p14:tracePt t="2237" x="10634663" y="1404938"/>
          <p14:tracePt t="2247" x="10617200" y="1404938"/>
          <p14:tracePt t="2254" x="10583863" y="1404938"/>
          <p14:tracePt t="2262" x="10566400" y="1404938"/>
          <p14:tracePt t="2268" x="10533063" y="1404938"/>
          <p14:tracePt t="2281" x="10498138" y="1404938"/>
          <p14:tracePt t="2295" x="10482263" y="1404938"/>
          <p14:tracePt t="2296" x="10414000" y="1404938"/>
          <p14:tracePt t="2303" x="10380663" y="1404938"/>
          <p14:tracePt t="2328" x="10345738" y="1404938"/>
          <p14:tracePt t="2329" x="10244138" y="1404938"/>
          <p14:tracePt t="2343" x="10177463" y="1422400"/>
          <p14:tracePt t="2355" x="10126663" y="1439863"/>
          <p14:tracePt t="2366" x="10091738" y="1439863"/>
          <p14:tracePt t="2367" x="10058400" y="1439863"/>
          <p14:tracePt t="2373" x="9974263" y="1455738"/>
          <p14:tracePt t="2394" x="9939338" y="1473200"/>
          <p14:tracePt t="2395" x="9888538" y="1473200"/>
          <p14:tracePt t="2402" x="9837738" y="1490663"/>
          <p14:tracePt t="2415" x="9771063" y="1524000"/>
          <p14:tracePt t="2417" x="9702800" y="1541463"/>
          <p14:tracePt t="2433" x="9618663" y="1592263"/>
          <p14:tracePt t="2434" x="9517063" y="1643063"/>
          <p14:tracePt t="2451" x="9398000" y="1676400"/>
          <p14:tracePt t="2453" x="9313863" y="1727200"/>
          <p14:tracePt t="2454" x="9228138" y="1760538"/>
          <p14:tracePt t="2465" x="9126538" y="1811338"/>
          <p14:tracePt t="2472" x="9093200" y="1828800"/>
          <p14:tracePt t="2488" x="9042400" y="1862138"/>
          <p14:tracePt t="2489" x="8991600" y="1879600"/>
          <p14:tracePt t="2499" x="8940800" y="1897063"/>
          <p14:tracePt t="2507" x="8907463" y="1912938"/>
          <p14:tracePt t="2515" x="8890000" y="1930400"/>
          <p14:tracePt t="2533" x="8839200" y="1947863"/>
          <p14:tracePt t="2534" x="8770938" y="1963738"/>
          <p14:tracePt t="2546" x="8755063" y="1981200"/>
          <p14:tracePt t="2563" x="8704263" y="2014538"/>
          <p14:tracePt t="2564" x="8653463" y="2049463"/>
          <p14:tracePt t="2565" x="8618538" y="2065338"/>
          <p14:tracePt t="2585" x="8567738" y="2100263"/>
          <p14:tracePt t="2586" x="8551863" y="2116138"/>
          <p14:tracePt t="2599" x="8516938" y="2151063"/>
          <p14:tracePt t="2600" x="8501063" y="2184400"/>
          <p14:tracePt t="2620" x="8466138" y="2201863"/>
          <p14:tracePt t="2621" x="8450263" y="2217738"/>
          <p14:tracePt t="2633" x="8432800" y="2235200"/>
          <p14:tracePt t="2655" x="8415338" y="2235200"/>
          <p14:tracePt t="2663" x="8415338" y="2252663"/>
          <p14:tracePt t="2680" x="8399463" y="2252663"/>
          <p14:tracePt t="2697" x="8382000" y="2268538"/>
          <p14:tracePt t="2723" x="8364538" y="2268538"/>
          <p14:tracePt t="2724" x="8348663" y="2286000"/>
          <p14:tracePt t="2727" x="8348663" y="2303463"/>
          <p14:tracePt t="2734" x="8331200" y="2303463"/>
          <p14:tracePt t="2752" x="8313738" y="2319338"/>
          <p14:tracePt t="2763" x="8297863" y="2336800"/>
          <p14:tracePt t="2766" x="8280400" y="2354263"/>
          <p14:tracePt t="2767" x="8262938" y="2370138"/>
          <p14:tracePt t="2783" x="8262938" y="2387600"/>
          <p14:tracePt t="2784" x="8247063" y="2405063"/>
          <p14:tracePt t="2795" x="8229600" y="2420938"/>
          <p14:tracePt t="2802" x="8212138" y="2438400"/>
          <p14:tracePt t="2823" x="8196263" y="2455863"/>
          <p14:tracePt t="2824" x="8178800" y="2489200"/>
          <p14:tracePt t="2834" x="8178800" y="2506663"/>
          <p14:tracePt t="2850" x="8161338" y="2522538"/>
          <p14:tracePt t="2860" x="8161338" y="2540000"/>
          <p14:tracePt t="2871" x="8161338" y="2557463"/>
          <p14:tracePt t="2890" x="8161338" y="2573338"/>
          <p14:tracePt t="2904" x="8161338" y="2590800"/>
          <p14:tracePt t="2922" x="8161338" y="2608263"/>
          <p14:tracePt t="2930" x="8161338" y="2624138"/>
          <p14:tracePt t="2937" x="8196263" y="2659063"/>
          <p14:tracePt t="2962" x="8212138" y="2692400"/>
          <p14:tracePt t="2963" x="8280400" y="2776538"/>
          <p14:tracePt t="2972" x="8348663" y="2827338"/>
          <p14:tracePt t="2994" x="8399463" y="2878138"/>
          <p14:tracePt t="2996" x="8483600" y="2946400"/>
          <p14:tracePt t="3004" x="8534400" y="2963863"/>
          <p14:tracePt t="3020" x="8618538" y="3014663"/>
          <p14:tracePt t="3022" x="8669338" y="3030538"/>
          <p14:tracePt t="3023" x="8720138" y="3048000"/>
          <p14:tracePt t="3034" x="8737600" y="3048000"/>
          <p14:tracePt t="3053" x="8788400" y="3048000"/>
          <p14:tracePt t="3054" x="8821738" y="3065463"/>
          <p14:tracePt t="3055" x="8856663" y="3065463"/>
          <p14:tracePt t="3066" x="8890000" y="3065463"/>
          <p14:tracePt t="3072" x="8907463" y="3065463"/>
          <p14:tracePt t="3088" x="8923338" y="3065463"/>
          <p14:tracePt t="3089" x="8940800" y="3065463"/>
          <p14:tracePt t="3099" x="8974138" y="3065463"/>
          <p14:tracePt t="3105" x="8991600" y="3065463"/>
          <p14:tracePt t="3120" x="9024938" y="3065463"/>
          <p14:tracePt t="3121" x="9075738" y="3065463"/>
          <p14:tracePt t="3131" x="9126538" y="3065463"/>
          <p14:tracePt t="3137" x="9177338" y="3065463"/>
          <p14:tracePt t="3154" x="9228138" y="3065463"/>
          <p14:tracePt t="3155" x="9263063" y="3065463"/>
          <p14:tracePt t="3162" x="9313863" y="3065463"/>
          <p14:tracePt t="3170" x="9364663" y="3065463"/>
          <p14:tracePt t="3187" x="9398000" y="3065463"/>
          <p14:tracePt t="3188" x="9431338" y="3065463"/>
          <p14:tracePt t="3196" x="9466263" y="3065463"/>
          <p14:tracePt t="3204" x="9532938" y="3048000"/>
          <p14:tracePt t="3219" x="9567863" y="3030538"/>
          <p14:tracePt t="3220" x="9618663" y="3030538"/>
          <p14:tracePt t="3230" x="9669463" y="3014663"/>
          <p14:tracePt t="3237" x="9720263" y="2997200"/>
          <p14:tracePt t="3252" x="9753600" y="2997200"/>
          <p14:tracePt t="3254" x="9804400" y="2979738"/>
          <p14:tracePt t="3255" x="9855200" y="2979738"/>
          <p14:tracePt t="3264" x="9888538" y="2979738"/>
          <p14:tracePt t="3271" x="9906000" y="2963863"/>
          <p14:tracePt t="3285" x="9923463" y="2963863"/>
          <p14:tracePt t="3291" x="9939338" y="2963863"/>
          <p14:tracePt t="3300" x="9939338" y="2946400"/>
          <p14:tracePt t="3307" x="9956800" y="2928938"/>
          <p14:tracePt t="3329" x="9956800" y="2895600"/>
          <p14:tracePt t="3330" x="9923463" y="2827338"/>
          <p14:tracePt t="3339" x="9888538" y="2776538"/>
          <p14:tracePt t="3363" x="9837738" y="2725738"/>
          <p14:tracePt t="3364" x="9702800" y="2624138"/>
          <p14:tracePt t="3373" x="9634538" y="2590800"/>
          <p14:tracePt t="3395" x="9567863" y="2557463"/>
          <p14:tracePt t="3396" x="9415463" y="2522538"/>
          <p14:tracePt t="3404" x="9347200" y="2506663"/>
          <p14:tracePt t="3414" x="9278938" y="2506663"/>
          <p14:tracePt t="3434" x="9212263" y="2506663"/>
          <p14:tracePt t="3435" x="9110663" y="2506663"/>
          <p14:tracePt t="3441" x="9059863" y="2506663"/>
          <p14:tracePt t="3457" x="9009063" y="2506663"/>
          <p14:tracePt t="3458" x="8974138" y="2506663"/>
          <p14:tracePt t="3467" x="8940800" y="2506663"/>
          <p14:tracePt t="3473" x="8907463" y="2522538"/>
          <p14:tracePt t="3488" x="8872538" y="2522538"/>
          <p14:tracePt t="3489" x="8856663" y="2540000"/>
          <p14:tracePt t="3498" x="8839200" y="2540000"/>
          <p14:tracePt t="3505" x="8839200" y="2557463"/>
          <p14:tracePt t="3520" x="8821738" y="2573338"/>
          <p14:tracePt t="3522" x="8805863" y="2573338"/>
          <p14:tracePt t="3531" x="8805863" y="2590800"/>
          <p14:tracePt t="3539" x="8805863" y="2608263"/>
          <p14:tracePt t="3562" x="8788400" y="2608263"/>
          <p14:tracePt t="3563" x="8788400" y="2624138"/>
          <p14:tracePt t="3572" x="8788400" y="2641600"/>
          <p14:tracePt t="3584" x="8788400" y="2659063"/>
          <p14:tracePt t="3589" x="8788400" y="2674938"/>
          <p14:tracePt t="3598" x="8788400" y="2709863"/>
          <p14:tracePt t="3605" x="8788400" y="2743200"/>
          <p14:tracePt t="3621" x="8788400" y="2776538"/>
          <p14:tracePt t="3622" x="8788400" y="2794000"/>
          <p14:tracePt t="3632" x="8788400" y="2811463"/>
          <p14:tracePt t="3633" x="8788400" y="2827338"/>
          <p14:tracePt t="3640" x="8805863" y="2844800"/>
          <p14:tracePt t="3654" x="8805863" y="2862263"/>
          <p14:tracePt t="3680" x="8805863" y="2878138"/>
          <p14:tracePt t="4065" x="8821738" y="2878138"/>
          <p14:tracePt t="4081" x="8821738" y="2895600"/>
          <p14:tracePt t="4094" x="8821738" y="2913063"/>
          <p14:tracePt t="4102" x="8839200" y="2928938"/>
          <p14:tracePt t="4115" x="8839200" y="2946400"/>
          <p14:tracePt t="4116" x="8839200" y="2979738"/>
          <p14:tracePt t="4124" x="8856663" y="3014663"/>
          <p14:tracePt t="4134" x="8872538" y="3030538"/>
          <p14:tracePt t="4147" x="8872538" y="3048000"/>
          <p14:tracePt t="4148" x="8872538" y="3065463"/>
          <p14:tracePt t="4164" x="8872538" y="3081338"/>
          <p14:tracePt t="4170" x="8890000" y="3098800"/>
          <p14:tracePt t="7497" x="8872538" y="3098800"/>
          <p14:tracePt t="7506" x="8839200" y="3098800"/>
          <p14:tracePt t="7514" x="8788400" y="3098800"/>
          <p14:tracePt t="7523" x="8737600" y="3081338"/>
          <p14:tracePt t="7532" x="8669338" y="3065463"/>
          <p14:tracePt t="7541" x="8567738" y="3014663"/>
          <p14:tracePt t="7564" x="8432800" y="2963863"/>
          <p14:tracePt t="7565" x="8161338" y="2844800"/>
          <p14:tracePt t="7573" x="7975600" y="2760663"/>
          <p14:tracePt t="7593" x="7772400" y="2692400"/>
          <p14:tracePt t="7595" x="7416800" y="2590800"/>
          <p14:tracePt t="7606" x="7332663" y="2590800"/>
          <p14:tracePt t="7607" x="7027863" y="2557463"/>
          <p14:tracePt t="7627" x="6875463" y="2557463"/>
          <p14:tracePt t="7629" x="6705600" y="2557463"/>
          <p14:tracePt t="7636" x="6621463" y="2557463"/>
          <p14:tracePt t="7643" x="6350000" y="2590800"/>
          <p14:tracePt t="7660" x="6197600" y="2641600"/>
          <p14:tracePt t="7663" x="6045200" y="2692400"/>
          <p14:tracePt t="7664" x="5875338" y="2725738"/>
          <p14:tracePt t="7674" x="5689600" y="2776538"/>
          <p14:tracePt t="7694" x="5486400" y="2844800"/>
          <p14:tracePt t="7696" x="5300663" y="2878138"/>
          <p14:tracePt t="7698" x="5097463" y="2928938"/>
          <p14:tracePt t="7707" x="4894263" y="2997200"/>
          <p14:tracePt t="7725" x="4673600" y="3065463"/>
          <p14:tracePt t="7726" x="4318000" y="3149600"/>
          <p14:tracePt t="7737" x="4183063" y="3182938"/>
          <p14:tracePt t="7739" x="3929063" y="3251200"/>
          <p14:tracePt t="7752" x="3843338" y="3284538"/>
          <p14:tracePt t="7753" x="3657600" y="3352800"/>
          <p14:tracePt t="7765" x="3606800" y="3386138"/>
          <p14:tracePt t="7772" x="3522663" y="3436938"/>
          <p14:tracePt t="7788" x="3370263" y="3538538"/>
          <p14:tracePt t="8120" x="3370263" y="3522663"/>
          <p14:tracePt t="8130" x="3370263" y="3487738"/>
          <p14:tracePt t="8136" x="3370263" y="3454400"/>
          <p14:tracePt t="8146" x="3370263" y="3436938"/>
          <p14:tracePt t="8170" x="3352800" y="3386138"/>
          <p14:tracePt t="8177" x="3319463" y="3370263"/>
          <p14:tracePt t="8198" x="3284538" y="3352800"/>
          <p14:tracePt t="8198" x="3233738" y="3319463"/>
          <p14:tracePt t="8207" x="3167063" y="3268663"/>
          <p14:tracePt t="8230" x="3081338" y="3217863"/>
          <p14:tracePt t="8232" x="2878138" y="3132138"/>
          <p14:tracePt t="8233" x="2760663" y="3081338"/>
          <p14:tracePt t="8243" x="2540000" y="3014663"/>
          <p14:tracePt t="8267" x="2420938" y="2963863"/>
          <p14:tracePt t="8268" x="2201863" y="2913063"/>
          <p14:tracePt t="8277" x="2049463" y="2895600"/>
          <p14:tracePt t="8300" x="1912938" y="2878138"/>
          <p14:tracePt t="8301" x="1643063" y="2878138"/>
          <p14:tracePt t="8310" x="1422400" y="2878138"/>
          <p14:tracePt t="8326" x="1354138" y="2878138"/>
          <p14:tracePt t="8328" x="1236663" y="2878138"/>
          <p14:tracePt t="8335" x="1100138" y="2878138"/>
          <p14:tracePt t="8337" x="998538" y="2928938"/>
          <p14:tracePt t="8346" x="896938" y="2979738"/>
          <p14:tracePt t="8365" x="795338" y="3048000"/>
          <p14:tracePt t="8366" x="711200" y="3098800"/>
          <p14:tracePt t="8375" x="627063" y="3182938"/>
          <p14:tracePt t="8396" x="541338" y="3251200"/>
          <p14:tracePt t="8397" x="423863" y="3421063"/>
          <p14:tracePt t="8410" x="373063" y="3487738"/>
          <p14:tracePt t="8411" x="322263" y="3556000"/>
          <p14:tracePt t="8431" x="304800" y="3589338"/>
          <p14:tracePt t="8433" x="254000" y="3675063"/>
          <p14:tracePt t="8435" x="236538" y="3690938"/>
          <p14:tracePt t="8445" x="203200" y="3741738"/>
          <p14:tracePt t="8459" x="169863" y="3776663"/>
          <p14:tracePt t="8461" x="134938" y="3827463"/>
          <p14:tracePt t="8470" x="119063" y="3843338"/>
          <p14:tracePt t="8477" x="84138" y="3911600"/>
          <p14:tracePt t="8495" x="50800" y="3944938"/>
          <p14:tracePt t="8497" x="33338" y="3995738"/>
          <p14:tracePt t="8498" x="17463" y="4046538"/>
          <p14:tracePt t="8509" x="17463" y="4081463"/>
          <p14:tracePt t="8519" x="0" y="4114800"/>
          <p14:tracePt t="8556" x="0" y="4402138"/>
          <p14:tracePt t="8564" x="33338" y="4452938"/>
          <p14:tracePt t="8570" x="84138" y="4538663"/>
          <p14:tracePt t="8577" x="134938" y="4605338"/>
          <p14:tracePt t="8591" x="203200" y="4706938"/>
          <p14:tracePt t="8598" x="254000" y="4757738"/>
          <p14:tracePt t="8604" x="322263" y="4826000"/>
          <p14:tracePt t="8616" x="457200" y="4960938"/>
          <p14:tracePt t="8636" x="609600" y="5080000"/>
          <p14:tracePt t="8637" x="711200" y="5164138"/>
          <p14:tracePt t="8648" x="830263" y="5249863"/>
          <p14:tracePt t="8667" x="914400" y="5283200"/>
          <p14:tracePt t="8669" x="1100138" y="5384800"/>
          <p14:tracePt t="8677" x="1201738" y="5435600"/>
          <p14:tracePt t="8693" x="1303338" y="5468938"/>
          <p14:tracePt t="8694" x="1389063" y="5486400"/>
          <p14:tracePt t="8706" x="1473200" y="5503863"/>
          <p14:tracePt t="8707" x="1574800" y="5537200"/>
          <p14:tracePt t="8723" x="1658938" y="5554663"/>
          <p14:tracePt t="8724" x="1760538" y="5570538"/>
          <p14:tracePt t="8736" x="1879600" y="5570538"/>
          <p14:tracePt t="8743" x="1998663" y="5588000"/>
          <p14:tracePt t="8765" x="2116138" y="5605463"/>
          <p14:tracePt t="8767" x="2370138" y="5621338"/>
          <p14:tracePt t="8775" x="2624138" y="5621338"/>
          <p14:tracePt t="8790" x="2709863" y="5621338"/>
          <p14:tracePt t="8791" x="2827338" y="5621338"/>
          <p14:tracePt t="8800" x="2963863" y="5588000"/>
          <p14:tracePt t="8808" x="3098800" y="5537200"/>
          <p14:tracePt t="8832" x="3217863" y="5486400"/>
          <p14:tracePt t="8834" x="3436938" y="5402263"/>
          <p14:tracePt t="8835" x="3471863" y="5367338"/>
          <p14:tracePt t="8852" x="3556000" y="5334000"/>
          <p14:tracePt t="8856" x="3640138" y="5316538"/>
          <p14:tracePt t="8870" x="3690938" y="5300663"/>
          <p14:tracePt t="8871" x="3741738" y="5265738"/>
          <p14:tracePt t="8892" x="3827463" y="5249863"/>
          <p14:tracePt t="8893" x="3929063" y="5214938"/>
          <p14:tracePt t="8903" x="3979863" y="5181600"/>
          <p14:tracePt t="8911" x="4030663" y="5164138"/>
          <p14:tracePt t="8930" x="4097338" y="5113338"/>
          <p14:tracePt t="8932" x="4148138" y="5080000"/>
          <p14:tracePt t="8934" x="4216400" y="4995863"/>
          <p14:tracePt t="8943" x="4284663" y="4927600"/>
          <p14:tracePt t="8964" x="4351338" y="4859338"/>
          <p14:tracePt t="8966" x="4554538" y="4622800"/>
          <p14:tracePt t="8973" x="4605338" y="4572000"/>
          <p14:tracePt t="8983" x="4757738" y="4419600"/>
          <p14:tracePt t="8999" x="4808538" y="4368800"/>
          <p14:tracePt t="9001" x="4978400" y="4183063"/>
          <p14:tracePt t="9009" x="5046663" y="4132263"/>
          <p14:tracePt t="9027" x="5130800" y="4013200"/>
          <p14:tracePt t="9030" x="5316538" y="3776663"/>
          <p14:tracePt t="9039" x="5384800" y="3657600"/>
          <p14:tracePt t="9053" x="5435600" y="3556000"/>
          <p14:tracePt t="9054" x="5486400" y="3454400"/>
          <p14:tracePt t="9065" x="5519738" y="3335338"/>
          <p14:tracePt t="9072" x="5537200" y="3200400"/>
          <p14:tracePt t="9081" x="5570538" y="2997200"/>
          <p14:tracePt t="9102" x="5570538" y="2878138"/>
          <p14:tracePt t="9103" x="5537200" y="2573338"/>
          <p14:tracePt t="9126" x="5503863" y="2506663"/>
          <p14:tracePt t="9127" x="5334000" y="2268538"/>
          <p14:tracePt t="9137" x="5214938" y="2166938"/>
          <p14:tracePt t="9156" x="5113338" y="2065338"/>
          <p14:tracePt t="9157" x="4894263" y="1930400"/>
          <p14:tracePt t="9160" x="4775200" y="1879600"/>
          <p14:tracePt t="9173" x="4622800" y="1811338"/>
          <p14:tracePt t="9174" x="4437063" y="1744663"/>
          <p14:tracePt t="9191" x="4233863" y="1676400"/>
          <p14:tracePt t="9192" x="3995738" y="1625600"/>
          <p14:tracePt t="9203" x="3741738" y="1557338"/>
          <p14:tracePt t="9204" x="3487738" y="1524000"/>
          <p14:tracePt t="9213" x="3233738" y="1506538"/>
          <p14:tracePt t="9232" x="2997200" y="1490663"/>
          <p14:tracePt t="9234" x="2743200" y="1490663"/>
          <p14:tracePt t="9235" x="2471738" y="1490663"/>
          <p14:tracePt t="9243" x="2252663" y="1490663"/>
          <p14:tracePt t="9261" x="2151063" y="1506538"/>
          <p14:tracePt t="9263" x="1811338" y="1574800"/>
          <p14:tracePt t="9272" x="1727200" y="1608138"/>
          <p14:tracePt t="9281" x="1557338" y="1643063"/>
          <p14:tracePt t="9301" x="1287463" y="1744663"/>
          <p14:tracePt t="9301" x="1168400" y="1778000"/>
          <p14:tracePt t="9310" x="1033463" y="1828800"/>
          <p14:tracePt t="9335" x="931863" y="1879600"/>
          <p14:tracePt t="9336" x="711200" y="1981200"/>
          <p14:tracePt t="9344" x="609600" y="2032000"/>
          <p14:tracePt t="9361" x="525463" y="2100263"/>
          <p14:tracePt t="9365" x="439738" y="2166938"/>
          <p14:tracePt t="9366" x="373063" y="2235200"/>
          <p14:tracePt t="9376" x="304800" y="2319338"/>
          <p14:tracePt t="9390" x="254000" y="2387600"/>
          <p14:tracePt t="9405" x="220663" y="2455863"/>
          <p14:tracePt t="9406" x="152400" y="2590800"/>
          <p14:tracePt t="9424" x="134938" y="2659063"/>
          <p14:tracePt t="9426" x="119063" y="2725738"/>
          <p14:tracePt t="9438" x="101600" y="2794000"/>
          <p14:tracePt t="9439" x="101600" y="2862263"/>
          <p14:tracePt t="9457" x="101600" y="2913063"/>
          <p14:tracePt t="9458" x="101600" y="2979738"/>
          <p14:tracePt t="9460" x="101600" y="3065463"/>
          <p14:tracePt t="9469" x="101600" y="3132138"/>
          <p14:tracePt t="9475" x="134938" y="3217863"/>
          <p14:tracePt t="9486" x="169863" y="3302000"/>
          <p14:tracePt t="9496" x="236538" y="3403600"/>
          <p14:tracePt t="9504" x="287338" y="3505200"/>
          <p14:tracePt t="9510" x="355600" y="3606800"/>
          <p14:tracePt t="9522" x="457200" y="3776663"/>
          <p14:tracePt t="9534" x="508000" y="3827463"/>
          <p14:tracePt t="9535" x="609600" y="3944938"/>
          <p14:tracePt t="9544" x="693738" y="4081463"/>
          <p14:tracePt t="9564" x="795338" y="4183063"/>
          <p14:tracePt t="9566" x="965200" y="4368800"/>
          <p14:tracePt t="9567" x="1084263" y="4470400"/>
          <p14:tracePt t="9576" x="1201738" y="4572000"/>
          <p14:tracePt t="9596" x="1338263" y="4673600"/>
          <p14:tracePt t="9597" x="1473200" y="4741863"/>
          <p14:tracePt t="9598" x="1625600" y="4843463"/>
          <p14:tracePt t="9608" x="1811338" y="4910138"/>
          <p14:tracePt t="9625" x="1981200" y="4978400"/>
          <p14:tracePt t="9626" x="2151063" y="5029200"/>
          <p14:tracePt t="9637" x="2336800" y="5062538"/>
          <p14:tracePt t="9639" x="2540000" y="5113338"/>
          <p14:tracePt t="9647" x="2743200" y="5130800"/>
          <p14:tracePt t="9660" x="2928938" y="5148263"/>
          <p14:tracePt t="9664" x="3132138" y="5148263"/>
          <p14:tracePt t="9671" x="3319463" y="5148263"/>
          <p14:tracePt t="9677" x="3403600" y="5130800"/>
          <p14:tracePt t="9698" x="3624263" y="5080000"/>
          <p14:tracePt t="9699" x="3690938" y="5029200"/>
          <p14:tracePt t="9701" x="3944938" y="4927600"/>
          <p14:tracePt t="9709" x="4114800" y="4826000"/>
          <p14:tracePt t="9719" x="4233863" y="4757738"/>
          <p14:tracePt t="9738" x="4386263" y="4640263"/>
          <p14:tracePt t="9739" x="4521200" y="4538663"/>
          <p14:tracePt t="9740" x="4673600" y="4402138"/>
          <p14:tracePt t="9759" x="4808538" y="4284663"/>
          <p14:tracePt t="9760" x="4927600" y="4183063"/>
          <p14:tracePt t="9771" x="5062538" y="4030663"/>
          <p14:tracePt t="9777" x="5199063" y="3911600"/>
          <p14:tracePt t="9799" x="5351463" y="3759200"/>
          <p14:tracePt t="9800" x="5588000" y="3436938"/>
          <p14:tracePt t="9808" x="5689600" y="3268663"/>
          <p14:tracePt t="9825" x="5808663" y="3081338"/>
          <p14:tracePt t="9829" x="5875338" y="2928938"/>
          <p14:tracePt t="9850" x="6011863" y="2471738"/>
          <p14:tracePt t="9855" x="6062663" y="2252663"/>
          <p14:tracePt t="9860" x="6078538" y="2151063"/>
          <p14:tracePt t="9862" x="6096000" y="1947863"/>
          <p14:tracePt t="9879" x="6113463" y="1778000"/>
          <p14:tracePt t="9880" x="6113463" y="1643063"/>
          <p14:tracePt t="9903" x="6113463" y="1404938"/>
          <p14:tracePt t="9904" x="6113463" y="1303338"/>
          <p14:tracePt t="9911" x="6078538" y="1219200"/>
          <p14:tracePt t="9929" x="6045200" y="1168400"/>
          <p14:tracePt t="9931" x="6011863" y="1100138"/>
          <p14:tracePt t="9933" x="5961063" y="1033463"/>
          <p14:tracePt t="9944" x="5910263" y="982663"/>
          <p14:tracePt t="9971" x="5808663" y="914400"/>
          <p14:tracePt t="9973" x="5672138" y="863600"/>
          <p14:tracePt t="9985" x="5570538" y="846138"/>
          <p14:tracePt t="9999" x="5468938" y="846138"/>
          <p14:tracePt t="10006" x="5351463" y="846138"/>
          <p14:tracePt t="10007" x="5249863" y="846138"/>
          <p14:tracePt t="10015" x="5113338" y="846138"/>
          <p14:tracePt t="10026" x="4995863" y="846138"/>
          <p14:tracePt t="10033" x="4843463" y="846138"/>
          <p14:tracePt t="10040" x="4724400" y="846138"/>
          <p14:tracePt t="10049" x="4572000" y="846138"/>
          <p14:tracePt t="10065" x="4419600" y="881063"/>
          <p14:tracePt t="10066" x="4284663" y="881063"/>
          <p14:tracePt t="10074" x="4030663" y="896938"/>
          <p14:tracePt t="10091" x="3878263" y="896938"/>
          <p14:tracePt t="10092" x="3725863" y="896938"/>
          <p14:tracePt t="10093" x="3538538" y="896938"/>
          <p14:tracePt t="10102" x="3352800" y="896938"/>
          <p14:tracePt t="10109" x="3167063" y="896938"/>
          <p14:tracePt t="10119" x="3098800" y="914400"/>
          <p14:tracePt t="10135" x="2928938" y="931863"/>
          <p14:tracePt t="10137" x="2776538" y="982663"/>
          <p14:tracePt t="10158" x="2659063" y="1033463"/>
          <p14:tracePt t="10161" x="2540000" y="1084263"/>
          <p14:tracePt t="10164" x="2455863" y="1135063"/>
          <p14:tracePt t="10177" x="2387600" y="1185863"/>
          <p14:tracePt t="10181" x="2319338" y="1252538"/>
          <p14:tracePt t="10188" x="2303463" y="1270000"/>
          <p14:tracePt t="10194" x="2252663" y="1354138"/>
          <p14:tracePt t="10212" x="2235200" y="1371600"/>
          <p14:tracePt t="10214" x="2217738" y="1455738"/>
          <p14:tracePt t="10220" x="2201863" y="1506538"/>
          <p14:tracePt t="10239" x="2201863" y="1557338"/>
          <p14:tracePt t="10240" x="2201863" y="1676400"/>
          <p14:tracePt t="10254" x="2201863" y="1744663"/>
          <p14:tracePt t="10259" x="2217738" y="1778000"/>
          <p14:tracePt t="10270" x="2235200" y="1828800"/>
          <p14:tracePt t="10271" x="2252663" y="1862138"/>
          <p14:tracePt t="10281" x="2268538" y="1912938"/>
          <p14:tracePt t="10305" x="2268538" y="1963738"/>
          <p14:tracePt t="10306" x="2303463" y="2065338"/>
          <p14:tracePt t="10317" x="2319338" y="2100263"/>
          <p14:tracePt t="10339" x="2336800" y="2151063"/>
          <p14:tracePt t="10340" x="2370138" y="2201863"/>
          <p14:tracePt t="10342" x="2387600" y="2235200"/>
          <p14:tracePt t="10363" x="2420938" y="2268538"/>
          <p14:tracePt t="10377" x="2455863" y="2303463"/>
          <p14:tracePt t="10378" x="2489200" y="2319338"/>
          <p14:tracePt t="10402" x="2540000" y="2336800"/>
          <p14:tracePt t="10406" x="2608263" y="2354263"/>
          <p14:tracePt t="10407" x="2659063" y="2370138"/>
          <p14:tracePt t="10424" x="2725738" y="2370138"/>
          <p14:tracePt t="10425" x="2794000" y="2387600"/>
          <p14:tracePt t="10437" x="2878138" y="2387600"/>
          <p14:tracePt t="10439" x="2963863" y="2405063"/>
          <p14:tracePt t="10451" x="3081338" y="2405063"/>
          <p14:tracePt t="10465" x="3167063" y="2405063"/>
          <p14:tracePt t="10466" x="3284538" y="2405063"/>
          <p14:tracePt t="10474" x="3370263" y="2405063"/>
          <p14:tracePt t="10483" x="3471863" y="2405063"/>
          <p14:tracePt t="10498" x="3505200" y="2405063"/>
          <p14:tracePt t="10499" x="3573463" y="2387600"/>
          <p14:tracePt t="10508" x="3640138" y="2387600"/>
          <p14:tracePt t="10510" x="3741738" y="2370138"/>
          <p14:tracePt t="10531" x="3776663" y="2370138"/>
          <p14:tracePt t="10532" x="3843338" y="2370138"/>
          <p14:tracePt t="10540" x="3911600" y="2370138"/>
          <p14:tracePt t="10560" x="3995738" y="2370138"/>
          <p14:tracePt t="10562" x="4198938" y="2370138"/>
          <p14:tracePt t="10571" x="4318000" y="2370138"/>
          <p14:tracePt t="10577" x="4437063" y="2370138"/>
          <p14:tracePt t="10595" x="4538663" y="2370138"/>
          <p14:tracePt t="10598" x="4589463" y="2370138"/>
          <p14:tracePt t="10599" x="4673600" y="2370138"/>
          <p14:tracePt t="10607" x="4741863" y="2370138"/>
          <p14:tracePt t="10614" x="4792663" y="2354263"/>
          <p14:tracePt t="10633" x="4843463" y="2336800"/>
          <p14:tracePt t="10634" x="4876800" y="2336800"/>
          <p14:tracePt t="10642" x="4894263" y="2336800"/>
          <p14:tracePt t="13508" x="4945063" y="2336800"/>
          <p14:tracePt t="13516" x="4995863" y="2336800"/>
          <p14:tracePt t="13534" x="5029200" y="2336800"/>
          <p14:tracePt t="13535" x="5080000" y="2336800"/>
          <p14:tracePt t="13541" x="5148263" y="2336800"/>
          <p14:tracePt t="13549" x="5232400" y="2336800"/>
          <p14:tracePt t="13575" x="5300663" y="2336800"/>
          <p14:tracePt t="13576" x="5453063" y="2405063"/>
          <p14:tracePt t="13590" x="5537200" y="2455863"/>
          <p14:tracePt t="13591" x="5621338" y="2522538"/>
          <p14:tracePt t="13609" x="5707063" y="2590800"/>
          <p14:tracePt t="13610" x="5859463" y="2725738"/>
          <p14:tracePt t="13611" x="5976938" y="2827338"/>
          <p14:tracePt t="13629" x="6027738" y="2878138"/>
          <p14:tracePt t="13630" x="6129338" y="2997200"/>
          <p14:tracePt t="13640" x="6230938" y="3098800"/>
          <p14:tracePt t="13649" x="6332538" y="3182938"/>
          <p14:tracePt t="13670" x="6434138" y="3284538"/>
          <p14:tracePt t="13671" x="6705600" y="3538538"/>
          <p14:tracePt t="13682" x="6824663" y="3657600"/>
          <p14:tracePt t="13698" x="6959600" y="3810000"/>
          <p14:tracePt t="13700" x="7094538" y="3979863"/>
          <p14:tracePt t="13701" x="7213600" y="4148138"/>
          <p14:tracePt t="13710" x="7264400" y="4216400"/>
          <p14:tracePt t="13729" x="7383463" y="4351338"/>
          <p14:tracePt t="13732" x="7467600" y="4470400"/>
          <p14:tracePt t="13733" x="7535863" y="4589463"/>
          <p14:tracePt t="13744" x="7551738" y="4622800"/>
          <p14:tracePt t="13760" x="7602538" y="4691063"/>
          <p14:tracePt t="13763" x="7653338" y="4792663"/>
          <p14:tracePt t="13776" x="7670800" y="4808538"/>
          <p14:tracePt t="13777" x="7704138" y="4910138"/>
          <p14:tracePt t="13797" x="7721600" y="4960938"/>
          <p14:tracePt t="13798" x="7754938" y="5029200"/>
          <p14:tracePt t="13807" x="7772400" y="5062538"/>
          <p14:tracePt t="13818" x="7789863" y="5097463"/>
          <p14:tracePt t="13837" x="7805738" y="5148263"/>
          <p14:tracePt t="14173" x="7789863" y="5130800"/>
          <p14:tracePt t="14182" x="7754938" y="5130800"/>
          <p14:tracePt t="14192" x="7754938" y="5113338"/>
          <p14:tracePt t="14206" x="7739063" y="5113338"/>
          <p14:tracePt t="14207" x="7704138" y="5097463"/>
          <p14:tracePt t="14216" x="7670800" y="5097463"/>
          <p14:tracePt t="14226" x="7653338" y="5080000"/>
          <p14:tracePt t="14236" x="7620000" y="5080000"/>
          <p14:tracePt t="14242" x="7551738" y="5062538"/>
          <p14:tracePt t="14250" x="7535863" y="5062538"/>
          <p14:tracePt t="14269" x="7467600" y="5062538"/>
          <p14:tracePt t="14270" x="7416800" y="5062538"/>
          <p14:tracePt t="14271" x="7366000" y="5062538"/>
          <p14:tracePt t="14279" x="7348538" y="5062538"/>
          <p14:tracePt t="14298" x="7297738" y="5062538"/>
          <p14:tracePt t="14299" x="7264400" y="5062538"/>
          <p14:tracePt t="14307" x="7213600" y="5062538"/>
          <p14:tracePt t="14314" x="7162800" y="5062538"/>
          <p14:tracePt t="14328" x="7129463" y="5062538"/>
          <p14:tracePt t="14339" x="7061200" y="5062538"/>
          <p14:tracePt t="14344" x="7010400" y="5062538"/>
          <p14:tracePt t="14366" x="6992938" y="5062538"/>
          <p14:tracePt t="14367" x="6891338" y="5062538"/>
          <p14:tracePt t="14375" x="6875463" y="5062538"/>
          <p14:tracePt t="14384" x="6840538" y="5062538"/>
          <p14:tracePt t="14407" x="6807200" y="5046663"/>
          <p14:tracePt t="14408" x="6756400" y="5029200"/>
          <p14:tracePt t="14427" x="6738938" y="5029200"/>
          <p14:tracePt t="14430" x="6738938" y="5011738"/>
          <p14:tracePt t="14433" x="6723063" y="5011738"/>
          <p14:tracePt t="14446" x="6705600" y="5011738"/>
          <p14:tracePt t="14606" x="6723063" y="5011738"/>
          <p14:tracePt t="14614" x="6738938" y="5011738"/>
          <p14:tracePt t="14632" x="6789738" y="5029200"/>
          <p14:tracePt t="14634" x="6824663" y="5046663"/>
          <p14:tracePt t="14642" x="6875463" y="5046663"/>
          <p14:tracePt t="14650" x="6908800" y="5062538"/>
          <p14:tracePt t="14663" x="6942138" y="5062538"/>
          <p14:tracePt t="14666" x="6977063" y="5062538"/>
          <p14:tracePt t="14673" x="7027863" y="5062538"/>
          <p14:tracePt t="14680" x="7061200" y="5062538"/>
          <p14:tracePt t="14695" x="7112000" y="5046663"/>
          <p14:tracePt t="14696" x="7162800" y="5029200"/>
          <p14:tracePt t="14706" x="7264400" y="4978400"/>
          <p14:tracePt t="14719" x="7348538" y="4945063"/>
          <p14:tracePt t="14721" x="7416800" y="4927600"/>
          <p14:tracePt t="14737" x="7500938" y="4876800"/>
          <p14:tracePt t="14739" x="7602538" y="4826000"/>
          <p14:tracePt t="14750" x="7704138" y="4792663"/>
          <p14:tracePt t="14763" x="7805738" y="4757738"/>
          <p14:tracePt t="14769" x="7874000" y="4724400"/>
          <p14:tracePt t="14770" x="7907338" y="4724400"/>
          <p14:tracePt t="14779" x="7975600" y="4706938"/>
          <p14:tracePt t="14814" x="8026400" y="4691063"/>
          <p14:tracePt t="14816" x="8128000" y="4691063"/>
          <p14:tracePt t="14834" x="8145463" y="4691063"/>
          <p14:tracePt t="14836" x="8161338" y="4691063"/>
          <p14:tracePt t="14882" x="8178800" y="4706938"/>
          <p14:tracePt t="14885" x="8212138" y="4724400"/>
          <p14:tracePt t="14940" x="8178800" y="4706938"/>
          <p14:tracePt t="14951" x="8161338" y="4706938"/>
          <p14:tracePt t="14952" x="8110538" y="4691063"/>
          <p14:tracePt t="14975" x="8059738" y="4691063"/>
          <p14:tracePt t="14976" x="7942263" y="4673600"/>
          <p14:tracePt t="14985" x="7874000" y="4673600"/>
          <p14:tracePt t="15007" x="7805738" y="4673600"/>
          <p14:tracePt t="15008" x="7653338" y="4673600"/>
          <p14:tracePt t="15016" x="7569200" y="4673600"/>
          <p14:tracePt t="15034" x="7518400" y="4691063"/>
          <p14:tracePt t="15035" x="7485063" y="4706938"/>
          <p14:tracePt t="15045" x="7399338" y="4706938"/>
          <p14:tracePt t="15047" x="7366000" y="4706938"/>
          <p14:tracePt t="15060" x="7315200" y="4724400"/>
          <p14:tracePt t="15069" x="7281863" y="4724400"/>
          <p14:tracePt t="15079" x="7246938" y="4741863"/>
          <p14:tracePt t="15080" x="7231063" y="4741863"/>
          <p14:tracePt t="15105" x="7213600" y="4741863"/>
          <p14:tracePt t="15106" x="7196138" y="4757738"/>
          <p14:tracePt t="15118" x="7180263" y="4757738"/>
          <p14:tracePt t="15139" x="7180263" y="4775200"/>
          <p14:tracePt t="15149" x="7180263" y="4792663"/>
          <p14:tracePt t="15177" x="7180263" y="4808538"/>
          <p14:tracePt t="15205" x="7180263" y="4826000"/>
          <p14:tracePt t="15211" x="7196138" y="4843463"/>
          <p14:tracePt t="15227" x="7213600" y="4859338"/>
          <p14:tracePt t="15228" x="7246938" y="4876800"/>
          <p14:tracePt t="15241" x="7264400" y="4876800"/>
          <p14:tracePt t="15242" x="7297738" y="4894263"/>
          <p14:tracePt t="15251" x="7332663" y="4910138"/>
          <p14:tracePt t="15264" x="7383463" y="4910138"/>
          <p14:tracePt t="15267" x="7416800" y="4910138"/>
          <p14:tracePt t="15273" x="7467600" y="4927600"/>
          <p14:tracePt t="15282" x="7485063" y="4927600"/>
          <p14:tracePt t="15299" x="7518400" y="4945063"/>
          <p14:tracePt t="15300" x="7551738" y="4945063"/>
          <p14:tracePt t="15309" x="7569200" y="4945063"/>
          <p14:tracePt t="15317" x="7586663" y="4945063"/>
          <p14:tracePt t="15345" x="7602538" y="4945063"/>
          <p14:tracePt t="15367" x="7620000" y="4945063"/>
          <p14:tracePt t="15396" x="7620000" y="4960938"/>
          <p14:tracePt t="18449" x="7620000" y="4876800"/>
          <p14:tracePt t="18451" x="7805738" y="4554538"/>
          <p14:tracePt t="18472" x="8008938" y="4267200"/>
          <p14:tracePt t="18473" x="8466138" y="3741738"/>
          <p14:tracePt t="18482" x="8720138" y="3454400"/>
          <p14:tracePt t="18495" x="9024938" y="3098800"/>
          <p14:tracePt t="18496" x="9313863" y="2709863"/>
          <p14:tracePt t="18511" x="9601200" y="2319338"/>
          <p14:tracePt t="18512" x="9872663" y="1947863"/>
          <p14:tracePt t="18528" x="9990138" y="1744663"/>
          <p14:tracePt t="18529" x="10177463" y="1404938"/>
          <p14:tracePt t="18544" x="10345738" y="1066800"/>
          <p14:tracePt t="18545" x="10498138" y="762000"/>
          <p14:tracePt t="18556" x="10533063" y="642938"/>
          <p14:tracePt t="18588" x="10650538" y="304800"/>
          <p14:tracePt t="18838" x="10650538" y="254000"/>
          <p14:tracePt t="18846" x="10650538" y="220663"/>
          <p14:tracePt t="18855" x="10634663" y="169863"/>
          <p14:tracePt t="18873" x="10599738" y="119063"/>
          <p14:tracePt t="18874" x="10548938" y="5080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t="13219" r="5145" b="6638"/>
          <a:stretch/>
        </p:blipFill>
        <p:spPr>
          <a:xfrm rot="21307038">
            <a:off x="2329198" y="1106350"/>
            <a:ext cx="3798897" cy="23218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734" y="4731136"/>
            <a:ext cx="3073407" cy="1717336"/>
          </a:xfrm>
          <a:effectLst>
            <a:softEdge rad="0"/>
          </a:effectLst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909"/>
                </a:solidFill>
                <a:latin typeface="Arial"/>
                <a:cs typeface="Arial"/>
              </a:rPr>
              <a:t>Риск развития ИБС у больных СГХС в 20 раз выше, чем у здоровых людей</a:t>
            </a:r>
            <a:br>
              <a:rPr lang="ru-RU" sz="2400" b="1" dirty="0">
                <a:solidFill>
                  <a:srgbClr val="FF0909"/>
                </a:solidFill>
                <a:latin typeface="Arial"/>
                <a:cs typeface="Arial"/>
              </a:rPr>
            </a:br>
            <a:endParaRPr lang="ru-RU" sz="2400" b="1" dirty="0">
              <a:solidFill>
                <a:srgbClr val="FF0909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993574" y="3225086"/>
            <a:ext cx="548639" cy="35146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824287" y="2507849"/>
            <a:ext cx="592171" cy="34769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Месяц 16"/>
          <p:cNvSpPr/>
          <p:nvPr/>
        </p:nvSpPr>
        <p:spPr>
          <a:xfrm rot="3513402">
            <a:off x="3016687" y="2922052"/>
            <a:ext cx="318871" cy="557241"/>
          </a:xfrm>
          <a:prstGeom prst="moon">
            <a:avLst>
              <a:gd name="adj" fmla="val 4661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Месяц 17"/>
          <p:cNvSpPr/>
          <p:nvPr/>
        </p:nvSpPr>
        <p:spPr>
          <a:xfrm rot="3560444">
            <a:off x="4864575" y="2272209"/>
            <a:ext cx="305180" cy="515609"/>
          </a:xfrm>
          <a:prstGeom prst="mo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53156" y="2030765"/>
            <a:ext cx="1114653" cy="603400"/>
          </a:xfrm>
          <a:prstGeom prst="ellipse">
            <a:avLst/>
          </a:prstGeom>
          <a:solidFill>
            <a:srgbClr val="73FEFF">
              <a:alpha val="9803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APOB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charset="0"/>
              <a:cs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87974" y="2423115"/>
            <a:ext cx="964476" cy="574868"/>
          </a:xfrm>
          <a:prstGeom prst="roundRect">
            <a:avLst/>
          </a:prstGeom>
          <a:solidFill>
            <a:srgbClr val="FFF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LDLR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charset="0"/>
              <a:cs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31385" y="1780041"/>
            <a:ext cx="1059281" cy="487249"/>
          </a:xfrm>
          <a:prstGeom prst="roundRect">
            <a:avLst/>
          </a:prstGeom>
          <a:solidFill>
            <a:srgbClr val="CB8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PCSK9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7233" y="3807653"/>
            <a:ext cx="1371843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ХС ЛНП</a:t>
            </a:r>
          </a:p>
        </p:txBody>
      </p:sp>
      <p:sp>
        <p:nvSpPr>
          <p:cNvPr id="23" name="Овал 22"/>
          <p:cNvSpPr/>
          <p:nvPr/>
        </p:nvSpPr>
        <p:spPr>
          <a:xfrm>
            <a:off x="5853503" y="2634165"/>
            <a:ext cx="264664" cy="207411"/>
          </a:xfrm>
          <a:prstGeom prst="ellipse">
            <a:avLst/>
          </a:prstGeom>
          <a:solidFill>
            <a:srgbClr val="FFE526"/>
          </a:solidFill>
          <a:ln>
            <a:solidFill>
              <a:srgbClr val="FFAD4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038633" y="2059877"/>
            <a:ext cx="264664" cy="207411"/>
          </a:xfrm>
          <a:prstGeom prst="ellipse">
            <a:avLst/>
          </a:prstGeom>
          <a:solidFill>
            <a:srgbClr val="FFE526"/>
          </a:solidFill>
          <a:ln>
            <a:solidFill>
              <a:srgbClr val="FFAD4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853503" y="3177659"/>
            <a:ext cx="264664" cy="207411"/>
          </a:xfrm>
          <a:prstGeom prst="ellipse">
            <a:avLst/>
          </a:prstGeom>
          <a:solidFill>
            <a:srgbClr val="FFE526"/>
          </a:solidFill>
          <a:ln>
            <a:solidFill>
              <a:srgbClr val="FFAD4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490663" y="2530460"/>
            <a:ext cx="264664" cy="207411"/>
          </a:xfrm>
          <a:prstGeom prst="ellipse">
            <a:avLst/>
          </a:prstGeom>
          <a:solidFill>
            <a:srgbClr val="FFE526"/>
          </a:solidFill>
          <a:ln>
            <a:solidFill>
              <a:srgbClr val="FFAD4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203360" y="3482035"/>
            <a:ext cx="264664" cy="207411"/>
          </a:xfrm>
          <a:prstGeom prst="ellipse">
            <a:avLst/>
          </a:prstGeom>
          <a:solidFill>
            <a:srgbClr val="FFE526"/>
          </a:solidFill>
          <a:ln>
            <a:solidFill>
              <a:srgbClr val="FFAD4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228645" y="3017673"/>
            <a:ext cx="264664" cy="207411"/>
          </a:xfrm>
          <a:prstGeom prst="ellipse">
            <a:avLst/>
          </a:prstGeom>
          <a:solidFill>
            <a:srgbClr val="FFE526"/>
          </a:solidFill>
          <a:ln>
            <a:solidFill>
              <a:srgbClr val="FFAD4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2480870" y="3769064"/>
            <a:ext cx="2975" cy="525448"/>
          </a:xfrm>
          <a:prstGeom prst="straightConnector1">
            <a:avLst/>
          </a:prstGeom>
          <a:ln w="50800">
            <a:solidFill>
              <a:srgbClr val="FF090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3542211" y="3347432"/>
            <a:ext cx="264664" cy="207411"/>
          </a:xfrm>
          <a:prstGeom prst="ellipse">
            <a:avLst/>
          </a:prstGeom>
          <a:solidFill>
            <a:srgbClr val="FFE526"/>
          </a:solidFill>
          <a:ln>
            <a:solidFill>
              <a:srgbClr val="FFAD4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284125" y="2894277"/>
            <a:ext cx="264664" cy="207411"/>
          </a:xfrm>
          <a:prstGeom prst="ellipse">
            <a:avLst/>
          </a:prstGeom>
          <a:solidFill>
            <a:srgbClr val="FFE526"/>
          </a:solidFill>
          <a:ln>
            <a:solidFill>
              <a:srgbClr val="FFAD4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Объект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308"/>
              </a:clrFrom>
              <a:clrTo>
                <a:srgbClr val="00030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84" y="1780041"/>
            <a:ext cx="3070299" cy="2027611"/>
          </a:xfrm>
          <a:prstGeom prst="rect">
            <a:avLst/>
          </a:prstGeom>
          <a:solidFill>
            <a:srgbClr val="39344A"/>
          </a:solidFill>
          <a:ln w="38100">
            <a:solidFill>
              <a:srgbClr val="7030A0"/>
            </a:solidFill>
          </a:ln>
          <a:effectLst>
            <a:outerShdw blurRad="50800" dist="50800" dir="5400000" algn="ctr" rotWithShape="0">
              <a:schemeClr val="accent5">
                <a:lumMod val="20000"/>
                <a:lumOff val="80000"/>
              </a:schemeClr>
            </a:outerShdw>
          </a:effectLst>
        </p:spPr>
      </p:pic>
      <p:cxnSp>
        <p:nvCxnSpPr>
          <p:cNvPr id="33" name="Прямая со стрелкой 32"/>
          <p:cNvCxnSpPr/>
          <p:nvPr/>
        </p:nvCxnSpPr>
        <p:spPr>
          <a:xfrm>
            <a:off x="8719371" y="4782589"/>
            <a:ext cx="212805" cy="3126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4" r="6696" b="14706"/>
          <a:stretch/>
        </p:blipFill>
        <p:spPr>
          <a:xfrm>
            <a:off x="7362784" y="4199666"/>
            <a:ext cx="3070299" cy="183106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cxnSp>
        <p:nvCxnSpPr>
          <p:cNvPr id="30" name="Прямая со стрелкой 29"/>
          <p:cNvCxnSpPr/>
          <p:nvPr/>
        </p:nvCxnSpPr>
        <p:spPr>
          <a:xfrm flipH="1" flipV="1">
            <a:off x="9313389" y="2500446"/>
            <a:ext cx="297748" cy="2674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8398267" y="2898045"/>
            <a:ext cx="398527" cy="3833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42" y="4199664"/>
            <a:ext cx="2320855" cy="190071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cxnSp>
        <p:nvCxnSpPr>
          <p:cNvPr id="38" name="Прямая со стрелкой 37"/>
          <p:cNvCxnSpPr/>
          <p:nvPr/>
        </p:nvCxnSpPr>
        <p:spPr>
          <a:xfrm rot="16200000" flipV="1">
            <a:off x="9133252" y="5458333"/>
            <a:ext cx="360272" cy="2977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6513175" y="5205839"/>
            <a:ext cx="297749" cy="2212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93573" y="6448472"/>
            <a:ext cx="760686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Близнюк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С.А. и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соавт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Кардиологический вестник. 2016;1:74-79. 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93837" y="356659"/>
            <a:ext cx="11845627" cy="57606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0000"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Arial Black" charset="0"/>
                <a:cs typeface="Arial Black" charset="0"/>
              </a:rPr>
              <a:t>Клинические проявления семейной гиперхолестеринемии</a:t>
            </a:r>
          </a:p>
        </p:txBody>
      </p:sp>
    </p:spTree>
    <p:extLst>
      <p:ext uri="{BB962C8B-B14F-4D97-AF65-F5344CB8AC3E}">
        <p14:creationId xmlns:p14="http://schemas.microsoft.com/office/powerpoint/2010/main" val="382902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49"/>
    </mc:Choice>
    <mc:Fallback xmlns="">
      <p:transition spd="slow" advTm="47849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230" x="10752138" y="1693863"/>
          <p14:tracePt t="299" x="10701338" y="1658938"/>
          <p14:tracePt t="305" x="10515600" y="1592263"/>
          <p14:tracePt t="307" x="10498138" y="1574800"/>
          <p14:tracePt t="310" x="10482263" y="1574800"/>
          <p14:tracePt t="362" x="10431463" y="1574800"/>
          <p14:tracePt t="363" x="10414000" y="1592263"/>
          <p14:tracePt t="402" x="10414000" y="1608138"/>
          <p14:tracePt t="437" x="10414000" y="1625600"/>
          <p14:tracePt t="474" x="10414000" y="1643063"/>
          <p14:tracePt t="490" x="10414000" y="1658938"/>
          <p14:tracePt t="507" x="10414000" y="1676400"/>
          <p14:tracePt t="537" x="10414000" y="1693863"/>
          <p14:tracePt t="736" x="10414000" y="1676400"/>
          <p14:tracePt t="744" x="10431463" y="1676400"/>
          <p14:tracePt t="772" x="10447338" y="1658938"/>
          <p14:tracePt t="773" x="10498138" y="1625600"/>
          <p14:tracePt t="774" x="10515600" y="1608138"/>
          <p14:tracePt t="839" x="10583863" y="1557338"/>
          <p14:tracePt t="841" x="10634663" y="1541463"/>
          <p14:tracePt t="863" x="10650538" y="1541463"/>
          <p14:tracePt t="896" x="10668000" y="1524000"/>
          <p14:tracePt t="936" x="10685463" y="1524000"/>
          <p14:tracePt t="938" x="10718800" y="1506538"/>
          <p14:tracePt t="971" x="10736263" y="1506538"/>
          <p14:tracePt t="1022" x="10736263" y="1490663"/>
          <p14:tracePt t="2318" x="10718800" y="1490663"/>
          <p14:tracePt t="2426" x="10701338" y="1490663"/>
          <p14:tracePt t="4270" x="10685463" y="1490663"/>
          <p14:tracePt t="4287" x="10668000" y="1490663"/>
          <p14:tracePt t="4306" x="10650538" y="1490663"/>
          <p14:tracePt t="4313" x="10617200" y="1490663"/>
          <p14:tracePt t="4332" x="10599738" y="1490663"/>
          <p14:tracePt t="4333" x="10583863" y="1490663"/>
          <p14:tracePt t="4334" x="10548938" y="1490663"/>
          <p14:tracePt t="4344" x="10533063" y="1490663"/>
          <p14:tracePt t="4353" x="10498138" y="1490663"/>
          <p14:tracePt t="4363" x="10482263" y="1490663"/>
          <p14:tracePt t="4371" x="10447338" y="1490663"/>
          <p14:tracePt t="4378" x="10431463" y="1490663"/>
          <p14:tracePt t="4393" x="10396538" y="1490663"/>
          <p14:tracePt t="4401" x="10380663" y="1490663"/>
          <p14:tracePt t="4403" x="10363200" y="1490663"/>
          <p14:tracePt t="4410" x="10329863" y="1490663"/>
          <p14:tracePt t="4415" x="10312400" y="1473200"/>
          <p14:tracePt t="4426" x="10294938" y="1473200"/>
          <p14:tracePt t="4441" x="10279063" y="1473200"/>
          <p14:tracePt t="4442" x="10261600" y="1473200"/>
          <p14:tracePt t="4449" x="10244138" y="1473200"/>
          <p14:tracePt t="4467" x="10228263" y="1473200"/>
          <p14:tracePt t="4467" x="10210800" y="1473200"/>
          <p14:tracePt t="4475" x="10193338" y="1473200"/>
          <p14:tracePt t="4495" x="10177463" y="1473200"/>
          <p14:tracePt t="4497" x="10142538" y="1473200"/>
          <p14:tracePt t="4506" x="10126663" y="1473200"/>
          <p14:tracePt t="4513" x="10091738" y="1473200"/>
          <p14:tracePt t="4528" x="10058400" y="1473200"/>
          <p14:tracePt t="4529" x="10040938" y="1473200"/>
          <p14:tracePt t="4537" x="9990138" y="1473200"/>
          <p14:tracePt t="4543" x="9974263" y="1473200"/>
          <p14:tracePt t="4553" x="9939338" y="1473200"/>
          <p14:tracePt t="4567" x="9923463" y="1490663"/>
          <p14:tracePt t="4570" x="9888538" y="1490663"/>
          <p14:tracePt t="4579" x="9872663" y="1490663"/>
          <p14:tracePt t="4595" x="9855200" y="1490663"/>
          <p14:tracePt t="4610" x="9837738" y="1490663"/>
          <p14:tracePt t="4996" x="9804400" y="1473200"/>
          <p14:tracePt t="5005" x="9786938" y="1455738"/>
          <p14:tracePt t="5012" x="9753600" y="1422400"/>
          <p14:tracePt t="5025" x="9720263" y="1404938"/>
          <p14:tracePt t="5040" x="9685338" y="1404938"/>
          <p14:tracePt t="5041" x="9652000" y="1389063"/>
          <p14:tracePt t="5049" x="9567863" y="1371600"/>
          <p14:tracePt t="5073" x="9517063" y="1354138"/>
          <p14:tracePt t="5074" x="9380538" y="1354138"/>
          <p14:tracePt t="5082" x="9347200" y="1354138"/>
          <p14:tracePt t="5096" x="9296400" y="1354138"/>
          <p14:tracePt t="5097" x="9245600" y="1354138"/>
          <p14:tracePt t="5104" x="9212263" y="1354138"/>
          <p14:tracePt t="5113" x="9161463" y="1354138"/>
          <p14:tracePt t="5128" x="9126538" y="1354138"/>
          <p14:tracePt t="5129" x="9059863" y="1354138"/>
          <p14:tracePt t="5134" x="9024938" y="1389063"/>
          <p14:tracePt t="5144" x="8974138" y="1404938"/>
          <p14:tracePt t="5154" x="8923338" y="1439863"/>
          <p14:tracePt t="5167" x="8872538" y="1455738"/>
          <p14:tracePt t="5168" x="8788400" y="1506538"/>
          <p14:tracePt t="5177" x="8704263" y="1557338"/>
          <p14:tracePt t="5185" x="8618538" y="1608138"/>
          <p14:tracePt t="5209" x="8415338" y="1727200"/>
          <p14:tracePt t="5210" x="8313738" y="1778000"/>
          <p14:tracePt t="5231" x="8280400" y="1811338"/>
          <p14:tracePt t="5232" x="8094663" y="1947863"/>
          <p14:tracePt t="5243" x="8043863" y="1998663"/>
          <p14:tracePt t="5250" x="7975600" y="2049463"/>
          <p14:tracePt t="5274" x="7924800" y="2100263"/>
          <p14:tracePt t="5276" x="7805738" y="2217738"/>
          <p14:tracePt t="5277" x="7754938" y="2286000"/>
          <p14:tracePt t="5598" x="7754938" y="2319338"/>
          <p14:tracePt t="5607" x="7754938" y="2354263"/>
          <p14:tracePt t="5614" x="7772400" y="2387600"/>
          <p14:tracePt t="5630" x="7772400" y="2438400"/>
          <p14:tracePt t="5631" x="7789863" y="2489200"/>
          <p14:tracePt t="5644" x="7805738" y="2590800"/>
          <p14:tracePt t="5675" x="7840663" y="2776538"/>
          <p14:tracePt t="5676" x="7924800" y="3149600"/>
          <p14:tracePt t="5704" x="7975600" y="3421063"/>
          <p14:tracePt t="5705" x="8077200" y="3929063"/>
          <p14:tracePt t="5714" x="8094663" y="4013200"/>
          <p14:tracePt t="5743" x="8110538" y="4183063"/>
          <p14:tracePt t="5744" x="8145463" y="4622800"/>
          <p14:tracePt t="5767" x="8145463" y="4741863"/>
          <p14:tracePt t="5768" x="8145463" y="4995863"/>
          <p14:tracePt t="5778" x="8145463" y="5113338"/>
          <p14:tracePt t="5800" x="8145463" y="5232400"/>
          <p14:tracePt t="5801" x="8110538" y="5486400"/>
          <p14:tracePt t="5816" x="8110538" y="5605463"/>
          <p14:tracePt t="5825" x="8094663" y="5707063"/>
          <p14:tracePt t="5827" x="8077200" y="5808663"/>
          <p14:tracePt t="5849" x="8059738" y="5961063"/>
          <p14:tracePt t="5850" x="8059738" y="6078538"/>
          <p14:tracePt t="5874" x="8059738" y="6113463"/>
          <p14:tracePt t="6151" x="8043863" y="6113463"/>
          <p14:tracePt t="6181" x="8008938" y="6113463"/>
          <p14:tracePt t="6182" x="7958138" y="6113463"/>
          <p14:tracePt t="6184" x="7907338" y="6113463"/>
          <p14:tracePt t="6213" x="7789863" y="6113463"/>
          <p14:tracePt t="6214" x="7772400" y="6113463"/>
          <p14:tracePt t="6215" x="7688263" y="6113463"/>
          <p14:tracePt t="6245" x="7670800" y="6113463"/>
          <p14:tracePt t="6246" x="7586663" y="6146800"/>
          <p14:tracePt t="6247" x="7535863" y="6164263"/>
          <p14:tracePt t="6276" x="7485063" y="6180138"/>
          <p14:tracePt t="6279" x="7450138" y="6197600"/>
          <p14:tracePt t="6280" x="7416800" y="6215063"/>
          <p14:tracePt t="6310" x="7399338" y="6215063"/>
          <p14:tracePt t="6311" x="7332663" y="6230938"/>
          <p14:tracePt t="6312" x="7297738" y="6230938"/>
          <p14:tracePt t="6337" x="7231063" y="6230938"/>
          <p14:tracePt t="6338" x="7196138" y="6230938"/>
          <p14:tracePt t="6346" x="7162800" y="6230938"/>
          <p14:tracePt t="6365" x="7129463" y="6230938"/>
          <p14:tracePt t="6367" x="7094538" y="6230938"/>
          <p14:tracePt t="6368" x="7078663" y="6230938"/>
          <p14:tracePt t="6378" x="7061200" y="6230938"/>
          <p14:tracePt t="6389" x="7043738" y="6230938"/>
          <p14:tracePt t="6407" x="7027863" y="6230938"/>
          <p14:tracePt t="6408" x="7010400" y="6215063"/>
          <p14:tracePt t="6415" x="6992938" y="6215063"/>
          <p14:tracePt t="6506" x="6977063" y="6215063"/>
          <p14:tracePt t="6522" x="6977063" y="6197600"/>
          <p14:tracePt t="8083" x="6977063" y="6180138"/>
          <p14:tracePt t="8096" x="6992938" y="6180138"/>
          <p14:tracePt t="8260" x="6992938" y="6164263"/>
          <p14:tracePt t="8275" x="7010400" y="6164263"/>
          <p14:tracePt t="8292" x="7010400" y="6146800"/>
          <p14:tracePt t="8312" x="7027863" y="6146800"/>
          <p14:tracePt t="8318" x="7027863" y="6129338"/>
          <p14:tracePt t="8341" x="7043738" y="6113463"/>
          <p14:tracePt t="8349" x="7061200" y="6113463"/>
          <p14:tracePt t="8365" x="7078663" y="6113463"/>
          <p14:tracePt t="8374" x="7078663" y="6096000"/>
          <p14:tracePt t="8382" x="7094538" y="6096000"/>
          <p14:tracePt t="8398" x="7112000" y="6096000"/>
          <p14:tracePt t="8399" x="7112000" y="6078538"/>
          <p14:tracePt t="8408" x="7129463" y="6078538"/>
          <p14:tracePt t="8415" x="7145338" y="6078538"/>
          <p14:tracePt t="8432" x="7162800" y="6062663"/>
          <p14:tracePt t="8433" x="7180263" y="6045200"/>
          <p14:tracePt t="8441" x="7196138" y="6045200"/>
          <p14:tracePt t="8447" x="7213600" y="6027738"/>
          <p14:tracePt t="8455" x="7213600" y="6011863"/>
          <p14:tracePt t="8475" x="7231063" y="6011863"/>
          <p14:tracePt t="8476" x="7231063" y="5994400"/>
          <p14:tracePt t="8477" x="7246938" y="5994400"/>
          <p14:tracePt t="8484" x="7246938" y="5976938"/>
          <p14:tracePt t="8496" x="7264400" y="5976938"/>
          <p14:tracePt t="8513" x="7281863" y="5961063"/>
          <p14:tracePt t="8540" x="7281863" y="5943600"/>
          <p14:tracePt t="8541" x="7297738" y="5926138"/>
          <p14:tracePt t="8567" x="7297738" y="5910263"/>
          <p14:tracePt t="8568" x="7315200" y="5910263"/>
          <p14:tracePt t="8577" x="7315200" y="5892800"/>
          <p14:tracePt t="8584" x="7332663" y="5892800"/>
          <p14:tracePt t="8603" x="7332663" y="5875338"/>
          <p14:tracePt t="8605" x="7348538" y="5859463"/>
          <p14:tracePt t="8616" x="7366000" y="5842000"/>
          <p14:tracePt t="8631" x="7366000" y="5824538"/>
          <p14:tracePt t="8633" x="7383463" y="5808663"/>
          <p14:tracePt t="8648" x="7383463" y="5791200"/>
          <p14:tracePt t="8658" x="7399338" y="5791200"/>
          <p14:tracePt t="8672" x="7399338" y="5773738"/>
          <p14:tracePt t="8682" x="7416800" y="5757863"/>
          <p14:tracePt t="8700" x="7416800" y="5740400"/>
          <p14:tracePt t="8711" x="7434263" y="5722938"/>
          <p14:tracePt t="8734" x="7434263" y="5707063"/>
          <p14:tracePt t="8749" x="7434263" y="5689600"/>
          <p14:tracePt t="8765" x="7450138" y="5689600"/>
          <p14:tracePt t="8774" x="7450138" y="5672138"/>
          <p14:tracePt t="8797" x="7450138" y="5656263"/>
          <p14:tracePt t="8806" x="7467600" y="5656263"/>
          <p14:tracePt t="8829" x="7467600" y="5638800"/>
          <p14:tracePt t="23375" x="7450138" y="5638800"/>
          <p14:tracePt t="23391" x="7450138" y="5621338"/>
          <p14:tracePt t="23399" x="7434263" y="5621338"/>
          <p14:tracePt t="23423" x="7416800" y="5621338"/>
          <p14:tracePt t="23432" x="7416800" y="5605463"/>
          <p14:tracePt t="23449" x="7399338" y="5605463"/>
          <p14:tracePt t="23488" x="7383463" y="5605463"/>
          <p14:tracePt t="23513" x="7366000" y="5588000"/>
          <p14:tracePt t="23529" x="7348538" y="5588000"/>
          <p14:tracePt t="23554" x="7332663" y="5588000"/>
          <p14:tracePt t="23562" x="7315200" y="5570538"/>
          <p14:tracePt t="23582" x="7297738" y="5554663"/>
          <p14:tracePt t="23583" x="7281863" y="5554663"/>
          <p14:tracePt t="23596" x="7264400" y="5537200"/>
          <p14:tracePt t="23616" x="7246938" y="5537200"/>
          <p14:tracePt t="23617" x="7231063" y="5519738"/>
          <p14:tracePt t="23627" x="7196138" y="5503863"/>
          <p14:tracePt t="24713" x="7196138" y="5486400"/>
          <p14:tracePt t="24719" x="7180263" y="5468938"/>
          <p14:tracePt t="24729" x="7180263" y="5435600"/>
          <p14:tracePt t="24744" x="7162800" y="5418138"/>
          <p14:tracePt t="24746" x="7145338" y="5402263"/>
          <p14:tracePt t="24757" x="7145338" y="5384800"/>
          <p14:tracePt t="24765" x="7145338" y="5367338"/>
          <p14:tracePt t="24777" x="7129463" y="5351463"/>
          <p14:tracePt t="24779" x="7129463" y="5334000"/>
          <p14:tracePt t="24788" x="7112000" y="5316538"/>
          <p14:tracePt t="24800" x="7112000" y="5283200"/>
          <p14:tracePt t="24801" x="7094538" y="5265738"/>
          <p14:tracePt t="24845" x="7078663" y="5232400"/>
          <p14:tracePt t="24847" x="6959600" y="5046663"/>
          <p14:tracePt t="24859" x="6926263" y="5011738"/>
          <p14:tracePt t="24870" x="6875463" y="4960938"/>
          <p14:tracePt t="24877" x="6840538" y="4910138"/>
          <p14:tracePt t="24892" x="6789738" y="4859338"/>
          <p14:tracePt t="24893" x="6738938" y="4792663"/>
          <p14:tracePt t="24906" x="6688138" y="4741863"/>
          <p14:tracePt t="24907" x="6672263" y="4706938"/>
          <p14:tracePt t="24922" x="6637338" y="4673600"/>
          <p14:tracePt t="24923" x="6604000" y="4622800"/>
          <p14:tracePt t="24933" x="6570663" y="4589463"/>
          <p14:tracePt t="24952" x="6553200" y="4538663"/>
          <p14:tracePt t="24953" x="6502400" y="4487863"/>
          <p14:tracePt t="24961" x="6484938" y="4452938"/>
          <p14:tracePt t="24974" x="6469063" y="4437063"/>
          <p14:tracePt t="24988" x="6451600" y="4402138"/>
          <p14:tracePt t="24989" x="6418263" y="4351338"/>
          <p14:tracePt t="25000" x="6400800" y="4335463"/>
          <p14:tracePt t="25001" x="6383338" y="4300538"/>
          <p14:tracePt t="25021" x="6367463" y="4267200"/>
          <p14:tracePt t="25023" x="6350000" y="4233863"/>
          <p14:tracePt t="25024" x="6316663" y="4216400"/>
          <p14:tracePt t="25045" x="6316663" y="4183063"/>
          <p14:tracePt t="25047" x="6299200" y="4183063"/>
          <p14:tracePt t="25048" x="6281738" y="4148138"/>
          <p14:tracePt t="25058" x="6265863" y="4132263"/>
          <p14:tracePt t="25065" x="6248400" y="4114800"/>
          <p14:tracePt t="25075" x="6230938" y="4097338"/>
          <p14:tracePt t="25090" x="6215063" y="4081463"/>
          <p14:tracePt t="25092" x="6197600" y="4064000"/>
          <p14:tracePt t="25103" x="6180138" y="4046538"/>
          <p14:tracePt t="25110" x="6180138" y="4030663"/>
          <p14:tracePt t="25125" x="6164263" y="4013200"/>
          <p14:tracePt t="25127" x="6146800" y="3979863"/>
          <p14:tracePt t="25130" x="6113463" y="3944938"/>
          <p14:tracePt t="25154" x="6096000" y="3894138"/>
          <p14:tracePt t="27736" x="6078538" y="3894138"/>
          <p14:tracePt t="27764" x="6062663" y="3878263"/>
          <p14:tracePt t="27766" x="6027738" y="3843338"/>
          <p14:tracePt t="27767" x="6011863" y="3827463"/>
          <p14:tracePt t="27795" x="5976938" y="3810000"/>
          <p14:tracePt t="27797" x="5926138" y="3776663"/>
          <p14:tracePt t="27866" x="5892800" y="3759200"/>
          <p14:tracePt t="27867" x="5740400" y="3690938"/>
          <p14:tracePt t="27931" x="5707063" y="3675063"/>
          <p14:tracePt t="27932" x="5537200" y="3624263"/>
          <p14:tracePt t="27959" x="5503863" y="3624263"/>
          <p14:tracePt t="27960" x="5418138" y="3624263"/>
          <p14:tracePt t="27967" x="5384800" y="3624263"/>
          <p14:tracePt t="27976" x="5367338" y="3624263"/>
          <p14:tracePt t="27986" x="5334000" y="3624263"/>
          <p14:tracePt t="27994" x="5316538" y="3624263"/>
          <p14:tracePt t="31375" x="5300663" y="3624263"/>
          <p14:tracePt t="31397" x="5283200" y="3624263"/>
          <p14:tracePt t="31430" x="5265738" y="3624263"/>
          <p14:tracePt t="31479" x="5249863" y="3624263"/>
          <p14:tracePt t="31509" x="5232400" y="3624263"/>
          <p14:tracePt t="31554" x="5214938" y="3624263"/>
          <p14:tracePt t="31574" x="5214938" y="3606800"/>
          <p14:tracePt t="31654" x="5199063" y="3606800"/>
          <p14:tracePt t="31711" x="5199063" y="3589338"/>
          <p14:tracePt t="31902" x="5181600" y="3589338"/>
          <p14:tracePt t="31926" x="5181600" y="3573463"/>
          <p14:tracePt t="36454" x="5164138" y="3573463"/>
          <p14:tracePt t="36470" x="5164138" y="3556000"/>
          <p14:tracePt t="36489" x="5164138" y="3538538"/>
          <p14:tracePt t="36495" x="5164138" y="3522663"/>
          <p14:tracePt t="36503" x="5148263" y="3505200"/>
          <p14:tracePt t="36527" x="5148263" y="3487738"/>
          <p14:tracePt t="36536" x="5148263" y="3471863"/>
          <p14:tracePt t="36551" x="5148263" y="3454400"/>
          <p14:tracePt t="36569" x="5130800" y="3454400"/>
          <p14:tracePt t="36582" x="5130800" y="3436938"/>
          <p14:tracePt t="37015" x="5130800" y="3421063"/>
          <p14:tracePt t="37033" x="5130800" y="3403600"/>
          <p14:tracePt t="37060" x="5130800" y="3386138"/>
          <p14:tracePt t="37072" x="5130800" y="3370263"/>
          <p14:tracePt t="37096" x="5130800" y="3352800"/>
          <p14:tracePt t="37105" x="5130800" y="3335338"/>
          <p14:tracePt t="37113" x="5113338" y="3335338"/>
          <p14:tracePt t="37131" x="5113338" y="3319463"/>
          <p14:tracePt t="37132" x="5113338" y="3302000"/>
          <p14:tracePt t="37147" x="5113338" y="3284538"/>
          <p14:tracePt t="37171" x="5113338" y="3268663"/>
          <p14:tracePt t="37172" x="5097463" y="3251200"/>
          <p14:tracePt t="37197" x="5097463" y="3233738"/>
          <p14:tracePt t="37199" x="5097463" y="3217863"/>
          <p14:tracePt t="37224" x="5097463" y="3200400"/>
          <p14:tracePt t="37247" x="5097463" y="3182938"/>
          <p14:tracePt t="37263" x="5097463" y="3167063"/>
          <p14:tracePt t="37279" x="5097463" y="3149600"/>
          <p14:tracePt t="37303" x="5097463" y="3132138"/>
          <p14:tracePt t="37327" x="5097463" y="3116263"/>
          <p14:tracePt t="37359" x="5097463" y="3098800"/>
          <p14:tracePt t="37448" x="5097463" y="3081338"/>
          <p14:tracePt t="37521" x="5097463" y="3065463"/>
          <p14:tracePt t="37593" x="5113338" y="3065463"/>
          <p14:tracePt t="37640" x="5130800" y="3048000"/>
          <p14:tracePt t="37672" x="5148263" y="3048000"/>
          <p14:tracePt t="37680" x="5148263" y="3030538"/>
          <p14:tracePt t="37785" x="5164138" y="3030538"/>
          <p14:tracePt t="37811" x="5164138" y="3014663"/>
          <p14:tracePt t="37831" x="5181600" y="3014663"/>
          <p14:tracePt t="37845" x="5181600" y="2997200"/>
          <p14:tracePt t="37865" x="5199063" y="2997200"/>
          <p14:tracePt t="37881" x="5199063" y="2979738"/>
          <p14:tracePt t="37921" x="5214938" y="2963863"/>
          <p14:tracePt t="37970" x="5214938" y="2946400"/>
          <p14:tracePt t="38009" x="5232400" y="2946400"/>
          <p14:tracePt t="38019" x="5232400" y="2928938"/>
          <p14:tracePt t="38062" x="5232400" y="2913063"/>
          <p14:tracePt t="38093" x="5232400" y="2895600"/>
          <p14:tracePt t="38106" x="5232400" y="2878138"/>
          <p14:tracePt t="38113" x="5249863" y="2878138"/>
          <p14:tracePt t="38134" x="5249863" y="2862263"/>
          <p14:tracePt t="38141" x="5249863" y="2844800"/>
          <p14:tracePt t="38158" x="5249863" y="2827338"/>
          <p14:tracePt t="38162" x="5249863" y="2811463"/>
          <p14:tracePt t="38170" x="5249863" y="2794000"/>
          <p14:tracePt t="38177" x="5249863" y="2760663"/>
          <p14:tracePt t="38191" x="5249863" y="2743200"/>
          <p14:tracePt t="38204" x="5232400" y="2709863"/>
          <p14:tracePt t="38205" x="5214938" y="2674938"/>
          <p14:tracePt t="38213" x="5199063" y="2641600"/>
          <p14:tracePt t="38231" x="5181600" y="2624138"/>
          <p14:tracePt t="38236" x="5164138" y="2608263"/>
          <p14:tracePt t="38237" x="5130800" y="2573338"/>
          <p14:tracePt t="38248" x="5113338" y="2557463"/>
          <p14:tracePt t="38266" x="5062538" y="2522538"/>
          <p14:tracePt t="38269" x="5011738" y="2489200"/>
          <p14:tracePt t="38278" x="4960938" y="2455863"/>
          <p14:tracePt t="38294" x="4910138" y="2438400"/>
          <p14:tracePt t="38295" x="4859338" y="2405063"/>
          <p14:tracePt t="38308" x="4826000" y="2405063"/>
          <p14:tracePt t="38309" x="4775200" y="2370138"/>
          <p14:tracePt t="38321" x="4724400" y="2354263"/>
          <p14:tracePt t="38340" x="4673600" y="2319338"/>
          <p14:tracePt t="38342" x="4640263" y="2303463"/>
          <p14:tracePt t="38363" x="4640263" y="2286000"/>
          <p14:tracePt t="38364" x="4605338" y="2286000"/>
          <p14:tracePt t="38373" x="4589463" y="2268538"/>
          <p14:tracePt t="38399" x="4554538" y="2268538"/>
          <p14:tracePt t="38408" x="4538663" y="2252663"/>
          <p14:tracePt t="38415" x="4503738" y="2252663"/>
          <p14:tracePt t="38437" x="4437063" y="2252663"/>
          <p14:tracePt t="38438" x="4386263" y="2252663"/>
          <p14:tracePt t="38444" x="4318000" y="2252663"/>
          <p14:tracePt t="38461" x="4233863" y="2252663"/>
          <p14:tracePt t="38462" x="4165600" y="2252663"/>
          <p14:tracePt t="38470" x="4081463" y="2252663"/>
          <p14:tracePt t="38476" x="3995738" y="2268538"/>
          <p14:tracePt t="38484" x="3911600" y="2268538"/>
          <p14:tracePt t="38503" x="3810000" y="2303463"/>
          <p14:tracePt t="38513" x="3759200" y="2303463"/>
          <p14:tracePt t="38525" x="3708400" y="2319338"/>
          <p14:tracePt t="38529" x="3675063" y="2336800"/>
          <p14:tracePt t="38546" x="3624263" y="2387600"/>
          <p14:tracePt t="38561" x="3589338" y="2420938"/>
          <p14:tracePt t="38563" x="3573463" y="2420938"/>
          <p14:tracePt t="38564" x="3556000" y="2471738"/>
          <p14:tracePt t="38576" x="3538538" y="2489200"/>
          <p14:tracePt t="38584" x="3538538" y="2522538"/>
          <p14:tracePt t="38600" x="3538538" y="2641600"/>
          <p14:tracePt t="38607" x="3538538" y="2674938"/>
          <p14:tracePt t="38621" x="3538538" y="2725738"/>
          <p14:tracePt t="38630" x="3538538" y="2844800"/>
          <p14:tracePt t="38638" x="3538538" y="2895600"/>
          <p14:tracePt t="38639" x="3538538" y="3030538"/>
          <p14:tracePt t="38646" x="3538538" y="3167063"/>
          <p14:tracePt t="38658" x="3589338" y="3302000"/>
          <p14:tracePt t="38676" x="3690938" y="3454400"/>
          <p14:tracePt t="38677" x="3860800" y="3624263"/>
          <p14:tracePt t="38678" x="4013200" y="3759200"/>
          <p14:tracePt t="38704" x="4081463" y="3810000"/>
          <p14:tracePt t="38705" x="4351338" y="4013200"/>
          <p14:tracePt t="38715" x="4470400" y="4081463"/>
          <p14:tracePt t="38739" x="4554538" y="4132263"/>
          <p14:tracePt t="38740" x="4741863" y="4284663"/>
          <p14:tracePt t="38762" x="4826000" y="4351338"/>
          <p14:tracePt t="38763" x="4995863" y="4503738"/>
          <p14:tracePt t="38776" x="5062538" y="4572000"/>
          <p14:tracePt t="38777" x="5130800" y="4640263"/>
          <p14:tracePt t="38804" x="5164138" y="4656138"/>
          <p14:tracePt t="38805" x="5249863" y="4724400"/>
          <p14:tracePt t="38807" x="5300663" y="4741863"/>
          <p14:tracePt t="38822" x="5367338" y="4775200"/>
          <p14:tracePt t="38833" x="5402263" y="4792663"/>
          <p14:tracePt t="38837" x="5453063" y="4792663"/>
          <p14:tracePt t="38839" x="5503863" y="4775200"/>
          <p14:tracePt t="38847" x="5554663" y="4724400"/>
          <p14:tracePt t="38864" x="5605463" y="4673600"/>
          <p14:tracePt t="38866" x="5656263" y="4622800"/>
          <p14:tracePt t="38881" x="5722938" y="4538663"/>
          <p14:tracePt t="38881" x="5791200" y="4452938"/>
          <p14:tracePt t="38905" x="5842000" y="4368800"/>
          <p14:tracePt t="38906" x="5943600" y="4183063"/>
          <p14:tracePt t="38915" x="5994400" y="4097338"/>
          <p14:tracePt t="38933" x="6027738" y="4030663"/>
          <p14:tracePt t="38937" x="6045200" y="3944938"/>
          <p14:tracePt t="38938" x="6078538" y="3878263"/>
          <p14:tracePt t="38948" x="6078538" y="3843338"/>
          <p14:tracePt t="38965" x="6078538" y="3776663"/>
          <p14:tracePt t="38967" x="6096000" y="3741738"/>
          <p14:tracePt t="38970" x="6096000" y="3690938"/>
          <p14:tracePt t="38977" x="6096000" y="3640138"/>
          <p14:tracePt t="38984" x="6096000" y="3589338"/>
          <p14:tracePt t="38998" x="6096000" y="3556000"/>
          <p14:tracePt t="39004" x="6062663" y="3522663"/>
          <p14:tracePt t="39013" x="6027738" y="3471863"/>
          <p14:tracePt t="39023" x="5994400" y="3436938"/>
          <p14:tracePt t="39034" x="5961063" y="3386138"/>
          <p14:tracePt t="39036" x="5892800" y="3335338"/>
          <p14:tracePt t="39045" x="5757863" y="3251200"/>
          <p14:tracePt t="39061" x="5689600" y="3233738"/>
          <p14:tracePt t="39062" x="5554663" y="3149600"/>
          <p14:tracePt t="39064" x="5418138" y="3098800"/>
          <p14:tracePt t="39077" x="5249863" y="3048000"/>
          <p14:tracePt t="39094" x="5080000" y="3014663"/>
          <p14:tracePt t="39096" x="4910138" y="2963863"/>
          <p14:tracePt t="39097" x="4724400" y="2928938"/>
          <p14:tracePt t="39108" x="4503738" y="2895600"/>
          <p14:tracePt t="39117" x="4300538" y="2878138"/>
          <p14:tracePt t="39138" x="4216400" y="2878138"/>
          <p14:tracePt t="39139" x="3878263" y="2862263"/>
          <p14:tracePt t="39147" x="3810000" y="2862263"/>
          <p14:tracePt t="39158" x="3725863" y="2862263"/>
          <p14:tracePt t="39166" x="3640138" y="2862263"/>
          <p14:tracePt t="39173" x="3573463" y="2862263"/>
          <p14:tracePt t="39181" x="3538538" y="2862263"/>
          <p14:tracePt t="39197" x="3505200" y="2862263"/>
          <p14:tracePt t="39198" x="3471863" y="2862263"/>
          <p14:tracePt t="39200" x="3454400" y="2862263"/>
          <p14:tracePt t="39210" x="3454400" y="2878138"/>
          <p14:tracePt t="39223" x="3436938" y="2878138"/>
          <p14:tracePt t="39231" x="3421063" y="2878138"/>
          <p14:tracePt t="39240" x="3403600" y="2878138"/>
          <p14:tracePt t="39264" x="3403600" y="2895600"/>
          <p14:tracePt t="39272" x="3403600" y="2913063"/>
          <p14:tracePt t="39280" x="3403600" y="2963863"/>
          <p14:tracePt t="39293" x="3436938" y="3030538"/>
          <p14:tracePt t="39308" x="3522663" y="3132138"/>
          <p14:tracePt t="39309" x="3624263" y="3233738"/>
          <p14:tracePt t="39331" x="3741738" y="3335338"/>
          <p14:tracePt t="39332" x="3929063" y="3471863"/>
          <p14:tracePt t="39346" x="3979863" y="3522663"/>
          <p14:tracePt t="39347" x="4064000" y="3573463"/>
          <p14:tracePt t="39368" x="4148138" y="3624263"/>
          <p14:tracePt t="39370" x="4351338" y="3725863"/>
          <p14:tracePt t="39382" x="4419600" y="3792538"/>
          <p14:tracePt t="39403" x="4503738" y="3843338"/>
          <p14:tracePt t="39404" x="4640263" y="3944938"/>
          <p14:tracePt t="39414" x="4706938" y="3979863"/>
          <p14:tracePt t="39432" x="4724400" y="3995738"/>
          <p14:tracePt t="39434" x="4876800" y="4097338"/>
          <p14:tracePt t="39445" x="4927600" y="4132263"/>
          <p14:tracePt t="39461" x="4978400" y="4165600"/>
          <p14:tracePt t="39463" x="5046663" y="4183063"/>
          <p14:tracePt t="39476" x="5113338" y="4198938"/>
          <p14:tracePt t="39477" x="5199063" y="4216400"/>
          <p14:tracePt t="39493" x="5283200" y="4233863"/>
          <p14:tracePt t="39494" x="5351463" y="4233863"/>
          <p14:tracePt t="39502" x="5418138" y="4233863"/>
          <p14:tracePt t="39510" x="5503863" y="4233863"/>
          <p14:tracePt t="39531" x="5554663" y="4198938"/>
          <p14:tracePt t="39532" x="5638800" y="4114800"/>
          <p14:tracePt t="39546" x="5689600" y="4046538"/>
          <p14:tracePt t="39547" x="5707063" y="3962400"/>
          <p14:tracePt t="39567" x="5722938" y="3860800"/>
          <p14:tracePt t="39570" x="5740400" y="3759200"/>
          <p14:tracePt t="39572" x="5740400" y="3640138"/>
          <p14:tracePt t="39581" x="5740400" y="3522663"/>
          <p14:tracePt t="39595" x="5740400" y="3386138"/>
          <p14:tracePt t="39599" x="5740400" y="3284538"/>
          <p14:tracePt t="39610" x="5722938" y="3182938"/>
          <p14:tracePt t="39611" x="5707063" y="3065463"/>
          <p14:tracePt t="39623" x="5689600" y="2979738"/>
          <p14:tracePt t="39638" x="5656263" y="2913063"/>
          <p14:tracePt t="39640" x="5656263" y="2878138"/>
          <p14:tracePt t="39642" x="5638800" y="2811463"/>
          <p14:tracePt t="39660" x="5621338" y="2760663"/>
          <p14:tracePt t="39661" x="5605463" y="2709863"/>
          <p14:tracePt t="39672" x="5588000" y="2674938"/>
          <p14:tracePt t="39682" x="5570538" y="2641600"/>
          <p14:tracePt t="39683" x="5554663" y="2608263"/>
          <p14:tracePt t="39708" x="5537200" y="2590800"/>
          <p14:tracePt t="39709" x="5503863" y="2540000"/>
          <p14:tracePt t="39727" x="5486400" y="2522538"/>
          <p14:tracePt t="39729" x="5453063" y="2506663"/>
          <p14:tracePt t="39730" x="5418138" y="2489200"/>
          <p14:tracePt t="39746" x="5384800" y="2471738"/>
          <p14:tracePt t="39746" x="5334000" y="2455863"/>
          <p14:tracePt t="39773" x="5300663" y="2438400"/>
          <p14:tracePt t="39775" x="5181600" y="2405063"/>
          <p14:tracePt t="39790" x="5113338" y="2387600"/>
          <p14:tracePt t="39806" x="5046663" y="2370138"/>
          <p14:tracePt t="39807" x="4960938" y="2370138"/>
          <p14:tracePt t="39820" x="4910138" y="2370138"/>
          <p14:tracePt t="39822" x="4876800" y="2370138"/>
          <p14:tracePt t="39833" x="4826000" y="2370138"/>
          <p14:tracePt t="39834" x="4792663" y="2370138"/>
          <p14:tracePt t="39842" x="4757738" y="2370138"/>
          <p14:tracePt t="39849" x="4706938" y="2370138"/>
          <p14:tracePt t="39867" x="4691063" y="2370138"/>
          <p14:tracePt t="39870" x="4656138" y="2387600"/>
          <p14:tracePt t="39882" x="4622800" y="2387600"/>
          <p14:tracePt t="39883" x="4589463" y="2405063"/>
          <p14:tracePt t="39901" x="4554538" y="2405063"/>
          <p14:tracePt t="39903" x="4538663" y="2420938"/>
          <p14:tracePt t="39912" x="4503738" y="2420938"/>
          <p14:tracePt t="39924" x="4487863" y="2438400"/>
          <p14:tracePt t="39927" x="4452938" y="2438400"/>
          <p14:tracePt t="39940" x="4437063" y="2455863"/>
          <p14:tracePt t="39941" x="4419600" y="2455863"/>
          <p14:tracePt t="39950" x="4402138" y="2471738"/>
          <p14:tracePt t="39967" x="4386263" y="2471738"/>
          <p14:tracePt t="39973" x="4368800" y="2489200"/>
          <p14:tracePt t="39982" x="4351338" y="2489200"/>
          <p14:tracePt t="40008" x="4335463" y="2489200"/>
          <p14:tracePt t="40018" x="4335463" y="2506663"/>
          <p14:tracePt t="40147" x="4335463" y="2522538"/>
          <p14:tracePt t="40194" x="4335463" y="2540000"/>
          <p14:tracePt t="40204" x="4351338" y="2540000"/>
          <p14:tracePt t="40219" x="4351338" y="2557463"/>
          <p14:tracePt t="40238" x="4368800" y="2573338"/>
          <p14:tracePt t="40247" x="4368800" y="2590800"/>
          <p14:tracePt t="40258" x="4386263" y="2608263"/>
          <p14:tracePt t="40277" x="4402138" y="2624138"/>
          <p14:tracePt t="40295" x="4402138" y="2641600"/>
          <p14:tracePt t="40297" x="4419600" y="2641600"/>
          <p14:tracePt t="40308" x="4419600" y="2659063"/>
          <p14:tracePt t="40315" x="4437063" y="2659063"/>
          <p14:tracePt t="40343" x="4437063" y="2674938"/>
          <p14:tracePt t="40345" x="4452938" y="2692400"/>
          <p14:tracePt t="40371" x="4487863" y="2725738"/>
          <p14:tracePt t="40382" x="4503738" y="2725738"/>
          <p14:tracePt t="40404" x="4521200" y="2743200"/>
          <p14:tracePt t="40405" x="4538663" y="2760663"/>
          <p14:tracePt t="40406" x="4554538" y="2776538"/>
          <p14:tracePt t="40430" x="4589463" y="2794000"/>
          <p14:tracePt t="40446" x="4589463" y="2811463"/>
          <p14:tracePt t="40461" x="4605338" y="2811463"/>
          <p14:tracePt t="40747" x="4589463" y="2811463"/>
          <p14:tracePt t="40763" x="4572000" y="2811463"/>
          <p14:tracePt t="40773" x="4554538" y="2811463"/>
          <p14:tracePt t="40780" x="4538663" y="2811463"/>
          <p14:tracePt t="40792" x="4521200" y="2811463"/>
          <p14:tracePt t="40805" x="4487863" y="2811463"/>
          <p14:tracePt t="40806" x="4470400" y="2811463"/>
          <p14:tracePt t="40814" x="4452938" y="2811463"/>
          <p14:tracePt t="40831" x="4419600" y="2811463"/>
          <p14:tracePt t="40832" x="4402138" y="2811463"/>
          <p14:tracePt t="40841" x="4368800" y="2811463"/>
          <p14:tracePt t="40848" x="4335463" y="2811463"/>
          <p14:tracePt t="40864" x="4318000" y="2811463"/>
          <p14:tracePt t="40872" x="4300538" y="2811463"/>
          <p14:tracePt t="40874" x="4284663" y="2811463"/>
          <p14:tracePt t="40883" x="4249738" y="2811463"/>
          <p14:tracePt t="40884" x="4233863" y="2811463"/>
          <p14:tracePt t="40898" x="4216400" y="2811463"/>
          <p14:tracePt t="40904" x="4198938" y="2811463"/>
          <p14:tracePt t="40913" x="4183063" y="2811463"/>
          <p14:tracePt t="40927" x="4165600" y="2811463"/>
          <p14:tracePt t="40928" x="4148138" y="2811463"/>
          <p14:tracePt t="40937" x="4132263" y="2811463"/>
          <p14:tracePt t="40951" x="4114800" y="2811463"/>
          <p14:tracePt t="40973" x="4097338" y="2811463"/>
          <p14:tracePt t="40974" x="4081463" y="2811463"/>
          <p14:tracePt t="40981" x="4064000" y="2811463"/>
          <p14:tracePt t="40992" x="4046538" y="2811463"/>
          <p14:tracePt t="41001" x="4030663" y="2811463"/>
          <p14:tracePt t="41015" x="4013200" y="2811463"/>
          <p14:tracePt t="41035" x="3995738" y="2811463"/>
          <p14:tracePt t="41071" x="3979863" y="2811463"/>
          <p14:tracePt t="41300" x="3979863" y="2794000"/>
          <p14:tracePt t="41309" x="3995738" y="2794000"/>
          <p14:tracePt t="41759" x="4013200" y="2794000"/>
          <p14:tracePt t="41776" x="4030663" y="2776538"/>
          <p14:tracePt t="41777" x="4064000" y="2743200"/>
          <p14:tracePt t="41794" x="4097338" y="2709863"/>
          <p14:tracePt t="41795" x="4132263" y="2674938"/>
          <p14:tracePt t="41808" x="4165600" y="2641600"/>
          <p14:tracePt t="41810" x="4233863" y="2608263"/>
          <p14:tracePt t="41834" x="4249738" y="2590800"/>
          <p14:tracePt t="41835" x="4318000" y="2522538"/>
          <p14:tracePt t="41844" x="4351338" y="2489200"/>
          <p14:tracePt t="41859" x="4419600" y="2438400"/>
          <p14:tracePt t="41860" x="4437063" y="2438400"/>
          <p14:tracePt t="41869" x="4487863" y="2405063"/>
          <p14:tracePt t="41880" x="4521200" y="2387600"/>
          <p14:tracePt t="41881" x="4572000" y="2354263"/>
          <p14:tracePt t="41899" x="4622800" y="2336800"/>
          <p14:tracePt t="41900" x="4673600" y="2319338"/>
          <p14:tracePt t="41914" x="4724400" y="2303463"/>
          <p14:tracePt t="41915" x="4775200" y="2268538"/>
          <p14:tracePt t="41940" x="4826000" y="2252663"/>
          <p14:tracePt t="41941" x="4894263" y="2217738"/>
          <p14:tracePt t="41942" x="4945063" y="2184400"/>
          <p14:tracePt t="41955" x="5011738" y="2133600"/>
          <p14:tracePt t="42448" x="5029200" y="2133600"/>
          <p14:tracePt t="42466" x="5080000" y="2133600"/>
          <p14:tracePt t="42467" x="5148263" y="2133600"/>
          <p14:tracePt t="42474" x="5214938" y="2133600"/>
          <p14:tracePt t="42482" x="5265738" y="2133600"/>
          <p14:tracePt t="42499" x="5334000" y="2133600"/>
          <p14:tracePt t="42500" x="5435600" y="2133600"/>
          <p14:tracePt t="42507" x="5554663" y="2116138"/>
          <p14:tracePt t="42518" x="5689600" y="2116138"/>
          <p14:tracePt t="42539" x="5791200" y="2116138"/>
          <p14:tracePt t="42540" x="5976938" y="2100263"/>
          <p14:tracePt t="42549" x="6096000" y="2082800"/>
          <p14:tracePt t="42571" x="6197600" y="2065338"/>
          <p14:tracePt t="42572" x="6451600" y="2032000"/>
          <p14:tracePt t="42941" x="6484938" y="2032000"/>
          <p14:tracePt t="42948" x="6586538" y="2032000"/>
          <p14:tracePt t="42960" x="6688138" y="2032000"/>
          <p14:tracePt t="42968" x="6789738" y="2032000"/>
          <p14:tracePt t="42977" x="6891338" y="2032000"/>
          <p14:tracePt t="42984" x="6977063" y="2032000"/>
          <p14:tracePt t="43001" x="7061200" y="2032000"/>
          <p14:tracePt t="43002" x="7145338" y="2032000"/>
          <p14:tracePt t="43011" x="7231063" y="2032000"/>
          <p14:tracePt t="43017" x="7416800" y="2014538"/>
          <p14:tracePt t="43035" x="7586663" y="1981200"/>
          <p14:tracePt t="43036" x="7754938" y="1912938"/>
          <p14:tracePt t="43037" x="7942263" y="1828800"/>
          <p14:tracePt t="43050" x="8145463" y="1760538"/>
          <p14:tracePt t="43072" x="8212138" y="1709738"/>
          <p14:tracePt t="43073" x="8466138" y="1574800"/>
          <p14:tracePt t="43084" x="8567738" y="1490663"/>
          <p14:tracePt t="43102" x="8618538" y="1473200"/>
          <p14:tracePt t="43104" x="8737600" y="1371600"/>
          <p14:tracePt t="43114" x="8821738" y="1287463"/>
          <p14:tracePt t="43406" x="8821738" y="1270000"/>
          <p14:tracePt t="43413" x="8872538" y="1201738"/>
          <p14:tracePt t="43422" x="8923338" y="1117600"/>
          <p14:tracePt t="43442" x="8958263" y="1033463"/>
          <p14:tracePt t="43443" x="9009063" y="965200"/>
          <p14:tracePt t="43453" x="9110663" y="795338"/>
          <p14:tracePt t="43456" x="9144000" y="728663"/>
          <p14:tracePt t="43476" x="9228138" y="609600"/>
          <p14:tracePt t="43477" x="9313863" y="457200"/>
          <p14:tracePt t="43478" x="9398000" y="322263"/>
          <p14:tracePt t="43495" x="9448800" y="203200"/>
          <p14:tracePt t="43496" x="9532938" y="8413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4I..ZqsHWENFd0JitHq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2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tOWyKWFMQeUemhjNhGw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tOWyKWFMQeUemhjNhGw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AVoaR8EXmWfahQoV3S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EMANERA_IZ_matrix_RU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Шаблон Презентация1 (2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866FEF43-9AD4-44BA-8266-D1DE18EDC563}" vid="{EF302306-19D0-48C3-A4A5-F2DDF70C2447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371C4">
            <a:alpha val="40000"/>
          </a:srgbClr>
        </a:solidFill>
        <a:ln>
          <a:noFill/>
        </a:ln>
      </a:spPr>
      <a:bodyPr rtlCol="0" anchor="ctr"/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Novartis 2016">
  <a:themeElements>
    <a:clrScheme name="Custom 6">
      <a:dk1>
        <a:srgbClr val="000000"/>
      </a:dk1>
      <a:lt1>
        <a:srgbClr val="FFFFFF"/>
      </a:lt1>
      <a:dk2>
        <a:srgbClr val="9D9D9C"/>
      </a:dk2>
      <a:lt2>
        <a:srgbClr val="C6C6C6"/>
      </a:lt2>
      <a:accent1>
        <a:srgbClr val="023761"/>
      </a:accent1>
      <a:accent2>
        <a:srgbClr val="0460A9"/>
      </a:accent2>
      <a:accent3>
        <a:srgbClr val="5191DD"/>
      </a:accent3>
      <a:accent4>
        <a:srgbClr val="9ABFDC"/>
      </a:accent4>
      <a:accent5>
        <a:srgbClr val="C6C6C6"/>
      </a:accent5>
      <a:accent6>
        <a:srgbClr val="9D9D9C"/>
      </a:accent6>
      <a:hlink>
        <a:srgbClr val="000000"/>
      </a:hlink>
      <a:folHlink>
        <a:srgbClr val="9D9D9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19B7BDB-81E6-4748-828F-5C5B12C9BF0B}" vid="{D724004F-CA97-47E7-9722-BAB7CE15913E}"/>
    </a:ext>
  </a:extLst>
</a:theme>
</file>

<file path=ppt/theme/theme14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Тема Office">
  <a:themeElements>
    <a:clrScheme name="Другая 42">
      <a:dk1>
        <a:srgbClr val="000000"/>
      </a:dk1>
      <a:lt1>
        <a:srgbClr val="FFFFFF"/>
      </a:lt1>
      <a:dk2>
        <a:srgbClr val="575757"/>
      </a:dk2>
      <a:lt2>
        <a:srgbClr val="FFFFFF"/>
      </a:lt2>
      <a:accent1>
        <a:srgbClr val="009EC4"/>
      </a:accent1>
      <a:accent2>
        <a:srgbClr val="C7D400"/>
      </a:accent2>
      <a:accent3>
        <a:srgbClr val="00424F"/>
      </a:accent3>
      <a:accent4>
        <a:srgbClr val="FDCC6E"/>
      </a:accent4>
      <a:accent5>
        <a:srgbClr val="F1454E"/>
      </a:accent5>
      <a:accent6>
        <a:srgbClr val="B389CE"/>
      </a:accent6>
      <a:hlink>
        <a:srgbClr val="C7D40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5_Тема Office">
  <a:themeElements>
    <a:clrScheme name="Другая 42">
      <a:dk1>
        <a:srgbClr val="000000"/>
      </a:dk1>
      <a:lt1>
        <a:srgbClr val="FFFFFF"/>
      </a:lt1>
      <a:dk2>
        <a:srgbClr val="575757"/>
      </a:dk2>
      <a:lt2>
        <a:srgbClr val="FFFFFF"/>
      </a:lt2>
      <a:accent1>
        <a:srgbClr val="009EC4"/>
      </a:accent1>
      <a:accent2>
        <a:srgbClr val="C7D400"/>
      </a:accent2>
      <a:accent3>
        <a:srgbClr val="00424F"/>
      </a:accent3>
      <a:accent4>
        <a:srgbClr val="FDCC6E"/>
      </a:accent4>
      <a:accent5>
        <a:srgbClr val="F1454E"/>
      </a:accent5>
      <a:accent6>
        <a:srgbClr val="B389CE"/>
      </a:accent6>
      <a:hlink>
        <a:srgbClr val="C7D400"/>
      </a:hlink>
      <a:folHlink>
        <a:srgbClr val="954F72"/>
      </a:folHlink>
    </a:clrScheme>
    <a:fontScheme name="Custom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MANERA_IZ_matrix_RU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ovartis 2016">
  <a:themeElements>
    <a:clrScheme name="Custom 6">
      <a:dk1>
        <a:srgbClr val="000000"/>
      </a:dk1>
      <a:lt1>
        <a:srgbClr val="FFFFFF"/>
      </a:lt1>
      <a:dk2>
        <a:srgbClr val="9D9D9C"/>
      </a:dk2>
      <a:lt2>
        <a:srgbClr val="C6C6C6"/>
      </a:lt2>
      <a:accent1>
        <a:srgbClr val="023761"/>
      </a:accent1>
      <a:accent2>
        <a:srgbClr val="0460A9"/>
      </a:accent2>
      <a:accent3>
        <a:srgbClr val="5191DD"/>
      </a:accent3>
      <a:accent4>
        <a:srgbClr val="9ABFDC"/>
      </a:accent4>
      <a:accent5>
        <a:srgbClr val="C6C6C6"/>
      </a:accent5>
      <a:accent6>
        <a:srgbClr val="9D9D9C"/>
      </a:accent6>
      <a:hlink>
        <a:srgbClr val="000000"/>
      </a:hlink>
      <a:folHlink>
        <a:srgbClr val="9D9D9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19B7BDB-81E6-4748-828F-5C5B12C9BF0B}" vid="{D724004F-CA97-47E7-9722-BAB7CE15913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Шаблон Презентация1 (2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866FEF43-9AD4-44BA-8266-D1DE18EDC563}" vid="{EF302306-19D0-48C3-A4A5-F2DDF70C2447}"/>
    </a:ext>
  </a:ext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5013</TotalTime>
  <Words>2014</Words>
  <Application>Microsoft Office PowerPoint</Application>
  <PresentationFormat>Широкоэкранный</PresentationFormat>
  <Paragraphs>240</Paragraphs>
  <Slides>27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65" baseType="lpstr">
      <vt:lpstr>MS PGothic</vt:lpstr>
      <vt:lpstr>MS PGothic</vt:lpstr>
      <vt:lpstr>Arial</vt:lpstr>
      <vt:lpstr>Arial Black</vt:lpstr>
      <vt:lpstr>Arial Narrow</vt:lpstr>
      <vt:lpstr>Arial Regular</vt:lpstr>
      <vt:lpstr>Calibri</vt:lpstr>
      <vt:lpstr>Calibri Light</vt:lpstr>
      <vt:lpstr>Constantia</vt:lpstr>
      <vt:lpstr>Courier New</vt:lpstr>
      <vt:lpstr>DejaVu Sans</vt:lpstr>
      <vt:lpstr>Franklin Gothic Medium</vt:lpstr>
      <vt:lpstr>Helvetica Light</vt:lpstr>
      <vt:lpstr>Roboto Medium</vt:lpstr>
      <vt:lpstr>Roboto Regular</vt:lpstr>
      <vt:lpstr>Tahoma</vt:lpstr>
      <vt:lpstr>Times New Roman</vt:lpstr>
      <vt:lpstr>Trebuchet MS</vt:lpstr>
      <vt:lpstr>Wingdings</vt:lpstr>
      <vt:lpstr>2_EMANERA_IZ_matrix_RU</vt:lpstr>
      <vt:lpstr>3_EMANERA_IZ_matrix_RU</vt:lpstr>
      <vt:lpstr>12_Тема Office</vt:lpstr>
      <vt:lpstr>16_Тема Office</vt:lpstr>
      <vt:lpstr>Novartis 2016</vt:lpstr>
      <vt:lpstr>Office Theme</vt:lpstr>
      <vt:lpstr>4_Тема Office</vt:lpstr>
      <vt:lpstr>2_Шаблон Презентация1 (2)</vt:lpstr>
      <vt:lpstr>4_Office Theme</vt:lpstr>
      <vt:lpstr>3_Office Theme</vt:lpstr>
      <vt:lpstr>Шаблон Презентация1 (2)</vt:lpstr>
      <vt:lpstr>Тема Office</vt:lpstr>
      <vt:lpstr>2_Novartis 2016</vt:lpstr>
      <vt:lpstr>11_Тема Office</vt:lpstr>
      <vt:lpstr>2_Тема Office</vt:lpstr>
      <vt:lpstr>7_Тема Office</vt:lpstr>
      <vt:lpstr>5_Тема Office</vt:lpstr>
      <vt:lpstr>Слайд think-cell</vt:lpstr>
      <vt:lpstr>think-cell Slide</vt:lpstr>
      <vt:lpstr>Презентация PowerPoint</vt:lpstr>
      <vt:lpstr>Презентация PowerPoint</vt:lpstr>
      <vt:lpstr>Презентация PowerPoint</vt:lpstr>
      <vt:lpstr>Россия – страна очень высокого риска</vt:lpstr>
      <vt:lpstr>Презентация PowerPoint</vt:lpstr>
      <vt:lpstr> Экономический ущерб от гиперхолестеринемии на популяционном уровне в РФ</vt:lpstr>
      <vt:lpstr>Презентация PowerPoint</vt:lpstr>
      <vt:lpstr>Презентация PowerPoint</vt:lpstr>
      <vt:lpstr>Риск развития ИБС у больных СГХС в 20 раз выше, чем у здоровых людей </vt:lpstr>
      <vt:lpstr>В  настоящее время существует две концепции атерогенеза</vt:lpstr>
      <vt:lpstr>Взаимосвязь между накопленным бременем ХС ЛНП и возрастом</vt:lpstr>
      <vt:lpstr>Модель профилактики ИБС – раннее воздействие на ХС ЛНП</vt:lpstr>
      <vt:lpstr>Презентация PowerPoint</vt:lpstr>
      <vt:lpstr>Социальные детерминанты здоровья (СДЗ) </vt:lpstr>
      <vt:lpstr>Презентация PowerPoint</vt:lpstr>
      <vt:lpstr> Эффективная профилактика - </vt:lpstr>
      <vt:lpstr>Основа профилактики сердечно-сосудистых заболеваний и осложнений</vt:lpstr>
      <vt:lpstr>Принципы успешного лечения дислипидемии</vt:lpstr>
      <vt:lpstr>Алгоритм фармакологической коррекции ХС-ЛНП</vt:lpstr>
      <vt:lpstr>Презентация PowerPoint</vt:lpstr>
      <vt:lpstr>В Перечне амбулаторного лекарственного обеспечения лиц после сердечно-сосудистых событий есть только 1-я линия гиполипидемических средств:</vt:lpstr>
      <vt:lpstr>Механизм обеспечения современной иммунобиологической терапией пациентов с дислипидемиями за счёт средств ОМС – данные группировщика и методических рекомендаций</vt:lpstr>
      <vt:lpstr>Презентация PowerPoint</vt:lpstr>
      <vt:lpstr> В 2020 г. Нобелевскую премию по химии присудили за метод редактирования генома CRISPR/Cas9 получили Дженнифер Дудна (США) и Эммануэль Шарпантье (Франция)</vt:lpstr>
      <vt:lpstr>Презентация PowerPoint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Anna</cp:lastModifiedBy>
  <cp:revision>175</cp:revision>
  <dcterms:created xsi:type="dcterms:W3CDTF">2019-09-01T08:11:23Z</dcterms:created>
  <dcterms:modified xsi:type="dcterms:W3CDTF">2022-10-06T07:58:09Z</dcterms:modified>
</cp:coreProperties>
</file>