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8760" r:id="rId3"/>
    <p:sldId id="8780" r:id="rId4"/>
    <p:sldId id="8785" r:id="rId5"/>
    <p:sldId id="8752" r:id="rId6"/>
    <p:sldId id="8764" r:id="rId7"/>
    <p:sldId id="8783" r:id="rId8"/>
    <p:sldId id="8782" r:id="rId9"/>
    <p:sldId id="8778" r:id="rId10"/>
    <p:sldId id="8757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storgueva, Julia" initials="RJ" lastIdx="2" clrIdx="0">
    <p:extLst>
      <p:ext uri="{19B8F6BF-5375-455C-9EA6-DF929625EA0E}">
        <p15:presenceInfo xmlns:p15="http://schemas.microsoft.com/office/powerpoint/2012/main" userId="S::kqsx400@astrazeneca.net::e1eebbd5-7116-4dd3-8882-b411ee6d73b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99"/>
    <a:srgbClr val="0066CC"/>
    <a:srgbClr val="3399FF"/>
    <a:srgbClr val="FF3300"/>
    <a:srgbClr val="99CCFF"/>
    <a:srgbClr val="66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1" autoAdjust="0"/>
    <p:restoredTop sz="94660"/>
  </p:normalViewPr>
  <p:slideViewPr>
    <p:cSldViewPr snapToGrid="0">
      <p:cViewPr>
        <p:scale>
          <a:sx n="62" d="100"/>
          <a:sy n="62" d="100"/>
        </p:scale>
        <p:origin x="79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E97F0-6322-40BB-959D-D9F83BA556F4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D799D-7EA7-4177-B83F-9FA1A082C0D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8207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3. Правительству Российской Федерации до 30 октября 2020 года: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а) представить предложения по приведению Указа Президента Российской Федерации от 7 мая 2018 года № 204 «О национальных целях и стратегических задачах развития Российской Федерации на период до 2024 года» в соответствие с настоящим Указом;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б) привести свои акты в соответствие с настоящим Указом;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в) скорректировать (разработать) при участии Государственного Совета Российской Федерации и представить на рассмотрение Совета при Президенте Российской Федерации по стратегическому развитию и национальным проектам национальные проекты, направленные на достижение национальных целей, определенных в пункте 1 настоящего Указа, и целевых показателей, установленных пунктом 2 настоящего Указа;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г) разработать и представить на рассмотрение Совета при Президенте Российской Федерации по стратегическому развитию и национальным проектам единый план по достижению национальных целей развития Российской Федерации на период до 2024 года и на плановый период до 2030 года.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D536A-D50D-4D30-B095-1100225FEF4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6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3. Правительству Российской Федерации до 30 октября 2020 года: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а) представить предложения по приведению Указа Президента Российской Федерации от 7 мая 2018 года № 204 «О национальных целях и стратегических задачах развития Российской Федерации на период до 2024 года» в соответствие с настоящим Указом;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б) привести свои акты в соответствие с настоящим Указом;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в) скорректировать (разработать) при участии Государственного Совета Российской Федерации и представить на рассмотрение Совета при Президенте Российской Федерации по стратегическому развитию и национальным проектам национальные проекты, направленные на достижение национальных целей, определенных в пункте 1 настоящего Указа, и целевых показателей, установленных пунктом 2 настоящего Указа;</a:t>
            </a:r>
          </a:p>
          <a:p>
            <a:pPr algn="l"/>
            <a:r>
              <a:rPr lang="ru-RU" b="0" i="0" dirty="0">
                <a:solidFill>
                  <a:srgbClr val="020C22"/>
                </a:solidFill>
                <a:effectLst/>
                <a:latin typeface="ITCFranklinGothicW10-Bk 862339"/>
              </a:rPr>
              <a:t>г) разработать и представить на рассмотрение Совета при Президенте Российской Федерации по стратегическому развитию и национальным проектам единый план по достижению национальных целей развития Российской Федерации на период до 2024 года и на плановый период до 2030 года.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DD536A-D50D-4D30-B095-1100225FEF49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17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FC0E41-5D6A-4D10-B47C-400A114997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2ECEAA1-1041-46AF-B123-D8FB5D08F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DF0C29-6530-48D5-922B-5F75B86A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D316159-2D5C-42BC-9078-18ADB611D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A48A690-035B-4000-AE1C-E1AA7664D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881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7FA52-58F4-404C-A640-4AD6CF85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16B43A-7BED-4141-92DD-4C9C67FBC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DFAF41-63AD-4A78-9E36-9A7DC19F4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F19C98-FDAB-4A7C-B142-10811AB48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9A2862A-F99C-4945-AD98-5F3141860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1747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357729A-568E-468C-BA85-AD0A3465BC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D8E640-3C9F-4ED6-8851-8B8CEB8C3B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31B7C6-20D4-43AF-9611-270279DC3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D8CE31-B33C-49EE-A44E-EEB536811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B0F951-D413-4B2E-AD31-9A07EA4F0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555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324D06-E402-4A2B-B1B5-C6F198F70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D38428-998E-4389-BB26-D25D3784F3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195972-86E7-4995-B8BF-7DABD06C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B7286C-6502-4CAB-B6FF-52B4C07CF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FFE1BB-DA4A-4E30-8B40-DDE01EF4B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718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C86E39-1EBC-4625-A87C-2E03EF2F2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2C0FE2C-2AA2-4DBF-8D64-41974C341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DE8079-B709-4DF4-A00B-6AC2ECB3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F41262-3414-479A-A57C-FC72CC8E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CAA919-1BA1-422A-81A9-5392246BD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92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8857B5-56CE-47C0-90FA-7C914888A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08C020-C008-4313-A89B-72E5D59F87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6BF27B-3E67-44CB-95C2-4F1774D19B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853BF9C-5234-4979-946B-CAAC9C116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11D0EF3-1992-430E-B5F3-F1F32DDC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7026024-1758-41EF-B366-7C7C3067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1033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3D673-6706-4BB9-9A0F-6F7837E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F5B2AB3-EB06-4D8B-B4B3-AAC2A6659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A108D0-DE1E-4779-B5A0-2AD9B1D45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F87FD4-2485-4C9B-8DAD-A915C4B16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7788462-6404-416D-82F7-C6EF888914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172AC2-479D-4DE1-8279-28FD2844E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F375BCF-8833-4D38-B714-57B17FBE8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28154DD-ACE4-456E-A0D1-2AE6A56A4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4825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942862-0C1B-4765-9FF4-3EE349FC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BDC1FCD-C07C-4D80-A0E1-472435796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83B2EDA-4338-4003-8F60-5979C2973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2BB83E-D465-4B6D-A555-CD30DA6AD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7851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B1D5F4-30B5-44FA-8FC4-CFF85F50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FF2740-2E71-4E97-9A39-5AFDFE4C5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53D322C-0013-4E00-ADEF-1A83080E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4577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D2DC5C-C8C2-4385-B603-736528ECE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106CE9-3665-4D09-ACA1-6D9904440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B6F67E9-0BE9-4101-989E-5166B0567C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801F72-9F3A-4E24-8462-F7B8F1F5E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37C6C84-E8AA-4827-9097-0C8ABCE2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4494995-92F9-473C-9168-DC836E444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242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C1AD53-FA7A-4FC7-B85F-363945181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BEECF6A-A051-4FEA-8C45-BFDB54266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31593C8-1C33-4542-8FEE-33208D75A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633FACF-8B65-4CB0-B3F4-0A9D1699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885E5A-A5C6-4A71-9369-47343900D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F4EF8A-6A84-4FF0-BE7B-4CBA8DAC1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764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BD1D1A-1E32-491C-887D-A62A67D7B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E331793-BB58-42A2-8B52-A6C0410E9A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62DAFE-DDE3-48D2-902B-6C668ACDA2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D2B4-72DB-40D0-B830-8F88DE11AD4C}" type="datetimeFigureOut">
              <a:rPr lang="ru-RU" smtClean="0"/>
              <a:t>14.06.2022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26F347-9402-4E2A-95BF-C5AE1F4B4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B10B49-0C3B-4C2C-BA93-CD9449886F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ABAB7-6534-4C13-B0B7-9C9EB379761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2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>
            <a:extLst>
              <a:ext uri="{FF2B5EF4-FFF2-40B4-BE49-F238E27FC236}">
                <a16:creationId xmlns:a16="http://schemas.microsoft.com/office/drawing/2014/main" id="{955A6592-8AA7-4C93-80E6-CA1B705917FB}"/>
              </a:ext>
            </a:extLst>
          </p:cNvPr>
          <p:cNvSpPr txBox="1"/>
          <p:nvPr/>
        </p:nvSpPr>
        <p:spPr>
          <a:xfrm>
            <a:off x="1028539" y="278209"/>
            <a:ext cx="254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pic>
        <p:nvPicPr>
          <p:cNvPr id="26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B8E57DF3-680C-450C-8224-D887DCB83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47" y="250131"/>
            <a:ext cx="689492" cy="7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36949C2B-F66F-4E26-84BA-0E4CDFF5D3CC}"/>
              </a:ext>
            </a:extLst>
          </p:cNvPr>
          <p:cNvSpPr/>
          <p:nvPr/>
        </p:nvSpPr>
        <p:spPr>
          <a:xfrm>
            <a:off x="105131" y="5934670"/>
            <a:ext cx="51439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Первый заместитель Председателя </a:t>
            </a:r>
          </a:p>
          <a:p>
            <a:pPr lvl="0" algn="just"/>
            <a:r>
              <a:rPr lang="ru-RU" dirty="0">
                <a:solidFill>
                  <a:srgbClr val="002060"/>
                </a:solidFill>
                <a:cs typeface="Times New Roman" panose="02020603050405020304" pitchFamily="18" charset="0"/>
              </a:rPr>
              <a:t>комитета по здравоохранению Санкт-Петербурга</a:t>
            </a:r>
          </a:p>
          <a:p>
            <a:pPr lvl="0" algn="just"/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Сарана Андрей Михайлович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860CA1F-7D83-48DB-9244-8829B82F028C}"/>
              </a:ext>
            </a:extLst>
          </p:cNvPr>
          <p:cNvSpPr txBox="1"/>
          <p:nvPr/>
        </p:nvSpPr>
        <p:spPr>
          <a:xfrm>
            <a:off x="1118975" y="2152723"/>
            <a:ext cx="1025885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</a:rPr>
              <a:t>«Совершенствование системы оказания медицинской помощи пациентам с хроническими сердечно-сосудистыми заболеваниями. Формирование программы льготного лекарственного обеспечения пациентов с хронической сердечной недостаточностью» »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r>
              <a:rPr lang="en-US" b="1" dirty="0">
                <a:solidFill>
                  <a:srgbClr val="0070C0"/>
                </a:solidFill>
              </a:rPr>
              <a:t>14</a:t>
            </a:r>
            <a:r>
              <a:rPr lang="ru-RU" b="1" dirty="0">
                <a:solidFill>
                  <a:srgbClr val="0070C0"/>
                </a:solidFill>
              </a:rPr>
              <a:t> июня 2022 года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  <a:p>
            <a:pPr algn="ctr"/>
            <a:r>
              <a:rPr lang="ru-RU" b="1" dirty="0">
                <a:solidFill>
                  <a:srgbClr val="0070C0"/>
                </a:solidFill>
              </a:rPr>
              <a:t>ОТКРЫТОЕ НАУЧНО-ПРАКТИЧЕСКОЕ СОВЕЩАНИЕ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1F056D1F-D7EC-48A6-BC4B-960FF847B76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613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7525777-D79B-4CA1-A366-D1FF98228B80}"/>
              </a:ext>
            </a:extLst>
          </p:cNvPr>
          <p:cNvSpPr txBox="1"/>
          <p:nvPr/>
        </p:nvSpPr>
        <p:spPr>
          <a:xfrm>
            <a:off x="644268" y="112657"/>
            <a:ext cx="25424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pic>
        <p:nvPicPr>
          <p:cNvPr id="10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C62701A2-DF0F-44F4-A24D-08BA0FD98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40" y="146060"/>
            <a:ext cx="522628" cy="56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60AEEFD-E5B6-4CB7-BA5A-F13510FE607F}"/>
              </a:ext>
            </a:extLst>
          </p:cNvPr>
          <p:cNvSpPr txBox="1"/>
          <p:nvPr/>
        </p:nvSpPr>
        <p:spPr>
          <a:xfrm>
            <a:off x="4722351" y="5337532"/>
            <a:ext cx="2747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СПАСИБО ЗА ВНИМАНИЕ!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0BC81FD-803F-4AA5-9BA4-4A9EDE0881ED}"/>
              </a:ext>
            </a:extLst>
          </p:cNvPr>
          <p:cNvSpPr/>
          <p:nvPr/>
        </p:nvSpPr>
        <p:spPr>
          <a:xfrm>
            <a:off x="121640" y="6027003"/>
            <a:ext cx="49819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Первый заместитель Председателя </a:t>
            </a:r>
          </a:p>
          <a:p>
            <a:pPr lvl="0" algn="just"/>
            <a:r>
              <a:rPr lang="ru-RU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комитета по здравоохранению Санкт-Петербурга</a:t>
            </a:r>
          </a:p>
          <a:p>
            <a:pPr lvl="0" algn="just"/>
            <a:r>
              <a:rPr lang="ru-RU" sz="1600" b="1" dirty="0">
                <a:solidFill>
                  <a:srgbClr val="002060"/>
                </a:solidFill>
                <a:cs typeface="Times New Roman" panose="02020603050405020304" pitchFamily="18" charset="0"/>
              </a:rPr>
              <a:t>Сарана Андрей Михайлович</a:t>
            </a:r>
          </a:p>
        </p:txBody>
      </p:sp>
      <p:pic>
        <p:nvPicPr>
          <p:cNvPr id="2050" name="Picture 2" descr="пазлы с видами Санкт-Петербурга 560 элементов 345х500 мм, в асс-те - купить  по выгодной цене | Характеристики, фото | СПб, Москва, Нижний Новгород,  Самара, Екб, Казань, Уфа">
            <a:extLst>
              <a:ext uri="{FF2B5EF4-FFF2-40B4-BE49-F238E27FC236}">
                <a16:creationId xmlns:a16="http://schemas.microsoft.com/office/drawing/2014/main" id="{6D06C85E-8CCB-473E-A33A-EB834A6CC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791" y="595407"/>
            <a:ext cx="6144413" cy="4628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124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6BCB3F8C-A0EF-4C9E-9A28-D5C015FF34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65" y="46258"/>
            <a:ext cx="609600" cy="692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49AA7A-F4EE-4B28-9906-75BF755DCE31}"/>
              </a:ext>
            </a:extLst>
          </p:cNvPr>
          <p:cNvSpPr txBox="1"/>
          <p:nvPr/>
        </p:nvSpPr>
        <p:spPr>
          <a:xfrm>
            <a:off x="729465" y="57741"/>
            <a:ext cx="230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2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E28873-9174-44E9-87BF-C3CF2D726220}"/>
              </a:ext>
            </a:extLst>
          </p:cNvPr>
          <p:cNvSpPr txBox="1"/>
          <p:nvPr/>
        </p:nvSpPr>
        <p:spPr>
          <a:xfrm>
            <a:off x="1264844" y="157127"/>
            <a:ext cx="92512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66CC"/>
                </a:solidFill>
              </a:rPr>
              <a:t>Динамика демографических показателей </a:t>
            </a:r>
          </a:p>
          <a:p>
            <a:pPr algn="ctr"/>
            <a:r>
              <a:rPr lang="ru-RU" sz="2400" b="1" dirty="0">
                <a:solidFill>
                  <a:srgbClr val="0066CC"/>
                </a:solidFill>
              </a:rPr>
              <a:t>г. Санкт-Петербурга за пять лет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39ABEF7C-07D6-48C7-83C1-7EA60C2DFB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3023822"/>
              </p:ext>
            </p:extLst>
          </p:nvPr>
        </p:nvGraphicFramePr>
        <p:xfrm>
          <a:off x="3030876" y="1316580"/>
          <a:ext cx="5669805" cy="2361884"/>
        </p:xfrm>
        <a:graphic>
          <a:graphicData uri="http://schemas.openxmlformats.org/drawingml/2006/table">
            <a:tbl>
              <a:tblPr/>
              <a:tblGrid>
                <a:gridCol w="356667">
                  <a:extLst>
                    <a:ext uri="{9D8B030D-6E8A-4147-A177-3AD203B41FA5}">
                      <a16:colId xmlns:a16="http://schemas.microsoft.com/office/drawing/2014/main" val="1437954417"/>
                    </a:ext>
                  </a:extLst>
                </a:gridCol>
                <a:gridCol w="1799301">
                  <a:extLst>
                    <a:ext uri="{9D8B030D-6E8A-4147-A177-3AD203B41FA5}">
                      <a16:colId xmlns:a16="http://schemas.microsoft.com/office/drawing/2014/main" val="1885268095"/>
                    </a:ext>
                  </a:extLst>
                </a:gridCol>
                <a:gridCol w="726545">
                  <a:extLst>
                    <a:ext uri="{9D8B030D-6E8A-4147-A177-3AD203B41FA5}">
                      <a16:colId xmlns:a16="http://schemas.microsoft.com/office/drawing/2014/main" val="1581905096"/>
                    </a:ext>
                  </a:extLst>
                </a:gridCol>
                <a:gridCol w="784889">
                  <a:extLst>
                    <a:ext uri="{9D8B030D-6E8A-4147-A177-3AD203B41FA5}">
                      <a16:colId xmlns:a16="http://schemas.microsoft.com/office/drawing/2014/main" val="1238067692"/>
                    </a:ext>
                  </a:extLst>
                </a:gridCol>
                <a:gridCol w="686916">
                  <a:extLst>
                    <a:ext uri="{9D8B030D-6E8A-4147-A177-3AD203B41FA5}">
                      <a16:colId xmlns:a16="http://schemas.microsoft.com/office/drawing/2014/main" val="1334236851"/>
                    </a:ext>
                  </a:extLst>
                </a:gridCol>
                <a:gridCol w="628571">
                  <a:extLst>
                    <a:ext uri="{9D8B030D-6E8A-4147-A177-3AD203B41FA5}">
                      <a16:colId xmlns:a16="http://schemas.microsoft.com/office/drawing/2014/main" val="1058552958"/>
                    </a:ext>
                  </a:extLst>
                </a:gridCol>
                <a:gridCol w="686916">
                  <a:extLst>
                    <a:ext uri="{9D8B030D-6E8A-4147-A177-3AD203B41FA5}">
                      <a16:colId xmlns:a16="http://schemas.microsoft.com/office/drawing/2014/main" val="1209647370"/>
                    </a:ext>
                  </a:extLst>
                </a:gridCol>
              </a:tblGrid>
              <a:tr h="34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b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 г.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 г.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 г.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 г.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 г.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725505"/>
                  </a:ext>
                </a:extLst>
              </a:tr>
              <a:tr h="1658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249600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численность населения, человек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5 225 690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5 281 579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5 351 935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5 383 890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5 398 064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3645584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всех причин (на 100 тыс. жителей)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1171,6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1141,5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1114,8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1097,7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1347,7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1823164"/>
                  </a:ext>
                </a:extLst>
              </a:tr>
              <a:tr h="3436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Смертность от БСК (на 100 тыс. жителей)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675,7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637,1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636,4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616,7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703,9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5865783"/>
                  </a:ext>
                </a:extLst>
              </a:tr>
              <a:tr h="5215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смертности от БСК в структуре общей смертности, %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57,7%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55,8%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57,1%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56,2%</a:t>
                      </a:r>
                      <a:endParaRPr lang="ru-RU" sz="120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1150" dirty="0">
                          <a:solidFill>
                            <a:srgbClr val="002060"/>
                          </a:solidFill>
                          <a:effectLst/>
                          <a:latin typeface="Times New Roman CYR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52,2%</a:t>
                      </a:r>
                      <a:endParaRPr lang="ru-RU" sz="1200" dirty="0">
                        <a:solidFill>
                          <a:srgbClr val="002060"/>
                        </a:solidFill>
                        <a:effectLst/>
                        <a:latin typeface="Times New Roman CYR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900438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CF4FE122-5C3B-43A1-AB6C-69233221BC29}"/>
              </a:ext>
            </a:extLst>
          </p:cNvPr>
          <p:cNvSpPr txBox="1"/>
          <p:nvPr/>
        </p:nvSpPr>
        <p:spPr>
          <a:xfrm>
            <a:off x="2025537" y="4174314"/>
            <a:ext cx="1043932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u="sng" dirty="0">
                <a:solidFill>
                  <a:srgbClr val="002060"/>
                </a:solidFill>
              </a:rPr>
              <a:t>Структура смертности от БСК в Санкт-Петербурге</a:t>
            </a:r>
            <a:r>
              <a:rPr lang="ru-RU" sz="1600" dirty="0">
                <a:solidFill>
                  <a:srgbClr val="002060"/>
                </a:solidFill>
              </a:rPr>
              <a:t>:</a:t>
            </a:r>
          </a:p>
          <a:p>
            <a:endParaRPr lang="ru-RU" sz="16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Лидирует </a:t>
            </a:r>
            <a:r>
              <a:rPr lang="ru-RU" sz="1600" b="1" dirty="0">
                <a:solidFill>
                  <a:srgbClr val="002060"/>
                </a:solidFill>
              </a:rPr>
              <a:t>хроническая ИБС </a:t>
            </a:r>
            <a:r>
              <a:rPr lang="ru-RU" sz="1600" dirty="0">
                <a:solidFill>
                  <a:srgbClr val="002060"/>
                </a:solidFill>
              </a:rPr>
              <a:t>(349,0 на 100 тыс. жителей; </a:t>
            </a:r>
            <a:r>
              <a:rPr lang="ru-RU" sz="1600" b="1" dirty="0">
                <a:solidFill>
                  <a:srgbClr val="002060"/>
                </a:solidFill>
              </a:rPr>
              <a:t>50% всех случаев смерти от БСК</a:t>
            </a:r>
            <a:r>
              <a:rPr lang="ru-RU" sz="1600" dirty="0">
                <a:solidFill>
                  <a:srgbClr val="002060"/>
                </a:solidFill>
              </a:rPr>
              <a:t>),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Прочие БСК (181,8 на 100 тыс. жителей; </a:t>
            </a:r>
            <a:r>
              <a:rPr lang="ru-RU" sz="1600" b="1" dirty="0">
                <a:solidFill>
                  <a:srgbClr val="002060"/>
                </a:solidFill>
              </a:rPr>
              <a:t>26% всех случаев смерти от БСК</a:t>
            </a:r>
            <a:r>
              <a:rPr lang="ru-RU" sz="1600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1600" b="1" dirty="0">
                <a:solidFill>
                  <a:srgbClr val="002060"/>
                </a:solidFill>
              </a:rPr>
              <a:t>Ишемический инсульт </a:t>
            </a:r>
            <a:r>
              <a:rPr lang="ru-RU" sz="1600" dirty="0">
                <a:solidFill>
                  <a:srgbClr val="002060"/>
                </a:solidFill>
              </a:rPr>
              <a:t>(60,7 на 100 тыс. жителей; </a:t>
            </a:r>
            <a:r>
              <a:rPr lang="ru-RU" sz="1600" b="1" dirty="0">
                <a:solidFill>
                  <a:srgbClr val="002060"/>
                </a:solidFill>
              </a:rPr>
              <a:t>9% всех случаев смерти от БСК</a:t>
            </a:r>
            <a:r>
              <a:rPr lang="ru-RU" sz="1600" dirty="0">
                <a:solidFill>
                  <a:srgbClr val="002060"/>
                </a:solidFill>
              </a:rPr>
              <a:t>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Инфаркт миокарда (38,6 на 100 тыс. жителей; 5% всех случаев смерти от БСК)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Хронические цереброваскулярные болезни (38,2 на 100 тыс. жителей; 5% всех случаев смерти от БСК)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Геморрагический инсульт (25,3 на 100 тыс. жителей; 4% всех случаев смерти от БСК)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Нестабильная стенокардия (10,4 на 100 тыс. жителей; 1% всех случаев смерти от БСК)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F50A7C-E9EE-4053-95AE-E26B715FEE03}"/>
              </a:ext>
            </a:extLst>
          </p:cNvPr>
          <p:cNvSpPr txBox="1"/>
          <p:nvPr/>
        </p:nvSpPr>
        <p:spPr>
          <a:xfrm>
            <a:off x="0" y="6607869"/>
            <a:ext cx="6097772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rgbClr val="002060"/>
                </a:solidFill>
              </a:rPr>
              <a:t>по данным Росстата, 2021 и мониторинга МЗ РФ 2021</a:t>
            </a:r>
          </a:p>
        </p:txBody>
      </p:sp>
      <p:sp>
        <p:nvSpPr>
          <p:cNvPr id="16" name="Стрелка: вверх 15">
            <a:extLst>
              <a:ext uri="{FF2B5EF4-FFF2-40B4-BE49-F238E27FC236}">
                <a16:creationId xmlns:a16="http://schemas.microsoft.com/office/drawing/2014/main" id="{21F4D554-8B56-4985-BF3F-D547FFF50B26}"/>
              </a:ext>
            </a:extLst>
          </p:cNvPr>
          <p:cNvSpPr/>
          <p:nvPr/>
        </p:nvSpPr>
        <p:spPr>
          <a:xfrm>
            <a:off x="8840413" y="2239928"/>
            <a:ext cx="178083" cy="33257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: вверх 17">
            <a:extLst>
              <a:ext uri="{FF2B5EF4-FFF2-40B4-BE49-F238E27FC236}">
                <a16:creationId xmlns:a16="http://schemas.microsoft.com/office/drawing/2014/main" id="{588133A3-7B3D-4A3B-9AA5-11E23024EE72}"/>
              </a:ext>
            </a:extLst>
          </p:cNvPr>
          <p:cNvSpPr/>
          <p:nvPr/>
        </p:nvSpPr>
        <p:spPr>
          <a:xfrm>
            <a:off x="8838198" y="2748591"/>
            <a:ext cx="178084" cy="32519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3E5E1D-90C4-4A10-A057-4BD98BC18641}"/>
              </a:ext>
            </a:extLst>
          </p:cNvPr>
          <p:cNvSpPr txBox="1"/>
          <p:nvPr/>
        </p:nvSpPr>
        <p:spPr>
          <a:xfrm>
            <a:off x="9240422" y="2589931"/>
            <a:ext cx="2794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за 2021 год смертность составила 694 на 100 тыс. населения</a:t>
            </a:r>
          </a:p>
        </p:txBody>
      </p:sp>
    </p:spTree>
    <p:extLst>
      <p:ext uri="{BB962C8B-B14F-4D97-AF65-F5344CB8AC3E}">
        <p14:creationId xmlns:p14="http://schemas.microsoft.com/office/powerpoint/2010/main" val="1574136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33B3330C-699A-4AFB-87CB-EEEE7AA58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4" y="102315"/>
            <a:ext cx="561092" cy="64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C369B1A-D48D-45BA-8FA1-F3E95BCF0E94}"/>
              </a:ext>
            </a:extLst>
          </p:cNvPr>
          <p:cNvSpPr txBox="1"/>
          <p:nvPr/>
        </p:nvSpPr>
        <p:spPr>
          <a:xfrm>
            <a:off x="657546" y="125635"/>
            <a:ext cx="2874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39EB2B-F336-433C-85E6-CEB5E45C1A09}"/>
              </a:ext>
            </a:extLst>
          </p:cNvPr>
          <p:cNvSpPr txBox="1"/>
          <p:nvPr/>
        </p:nvSpPr>
        <p:spPr>
          <a:xfrm>
            <a:off x="2946115" y="526076"/>
            <a:ext cx="69610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</a:rPr>
              <a:t> </a:t>
            </a:r>
            <a:r>
              <a:rPr lang="ru-RU" sz="2400" b="1" dirty="0">
                <a:solidFill>
                  <a:srgbClr val="0066CC"/>
                </a:solidFill>
              </a:rPr>
              <a:t>Сердечно-сосудистые заболевания и  COVID-19</a:t>
            </a:r>
            <a:endParaRPr lang="ru-RU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81C1A9-52A6-435F-BB7F-266A29342124}"/>
              </a:ext>
            </a:extLst>
          </p:cNvPr>
          <p:cNvSpPr txBox="1"/>
          <p:nvPr/>
        </p:nvSpPr>
        <p:spPr>
          <a:xfrm>
            <a:off x="2094691" y="6510501"/>
            <a:ext cx="1213911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/>
              <a:t>Реабилитация после COVID-19. Резолюция Международного совета экспертов Евразийской</a:t>
            </a:r>
          </a:p>
          <a:p>
            <a:r>
              <a:rPr lang="ru-RU" sz="800" dirty="0"/>
              <a:t>ассоциации терапевтов и Российского кардиологического общества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7D7AA09-2380-4AFD-8620-1C978AFFAB4F}"/>
              </a:ext>
            </a:extLst>
          </p:cNvPr>
          <p:cNvSpPr txBox="1"/>
          <p:nvPr/>
        </p:nvSpPr>
        <p:spPr>
          <a:xfrm>
            <a:off x="42614" y="6486638"/>
            <a:ext cx="612339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800" dirty="0"/>
              <a:t>Российский</a:t>
            </a:r>
          </a:p>
          <a:p>
            <a:r>
              <a:rPr lang="ru-RU" sz="800" dirty="0"/>
              <a:t>кардиологический журнал 2021;26(9):4694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3140D5-EE8E-41DA-BBC3-E3E2EC346996}"/>
              </a:ext>
            </a:extLst>
          </p:cNvPr>
          <p:cNvSpPr txBox="1"/>
          <p:nvPr/>
        </p:nvSpPr>
        <p:spPr>
          <a:xfrm>
            <a:off x="42614" y="1579327"/>
            <a:ext cx="12139116" cy="45499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— это не респираторная инфекция, а системное воспалительное заболевание </a:t>
            </a:r>
          </a:p>
          <a:p>
            <a:pPr algn="ctr"/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 существенным вовлечением сердечно-сосудистой системы</a:t>
            </a:r>
          </a:p>
          <a:p>
            <a:pPr algn="ctr"/>
            <a:endParaRPr lang="en-US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66CC"/>
                </a:solidFill>
              </a:rPr>
              <a:t>Среди умерших 50,5% пациентов имели в анамнезе ишемическую болезнь сердца.</a:t>
            </a:r>
            <a:endParaRPr lang="en-US" b="1" dirty="0">
              <a:solidFill>
                <a:srgbClr val="0066CC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66CC"/>
                </a:solidFill>
              </a:rPr>
              <a:t>Частота сердечной недостаточности у умерших от COVID-19 составляла 52 %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0066CC"/>
                </a:solidFill>
              </a:rPr>
              <a:t>ХСН любого функционального класса ассоциируется с неблагоприятным прогнозом, повышая риск летального исхода в &gt;4 раза, тяжелая СН III-IV функционального класса повышала риск летального исхода в 6 раз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Наблюдение за пациентами в </a:t>
            </a:r>
            <a:r>
              <a:rPr lang="ru-RU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постковидном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периоде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позволило выявить еще одну закономерность: пациенты с развившимися ИБС, ХСН, АГ, </a:t>
            </a:r>
            <a:r>
              <a:rPr lang="ru-RU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достоверно чаще повторно госпитализировались</a:t>
            </a: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в стационар и имели более высокий риск тромбозов.</a:t>
            </a: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перенесенного COVID-19 пациенты с хроническими ССЗ, в т.ч. С ХСН должны быть в фокусе внимания и иметь доступ к современной терапии </a:t>
            </a:r>
            <a:endParaRPr lang="ru-RU" dirty="0"/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942196D1-5791-4027-AF64-5423B3AEDCEB}"/>
              </a:ext>
            </a:extLst>
          </p:cNvPr>
          <p:cNvSpPr/>
          <p:nvPr/>
        </p:nvSpPr>
        <p:spPr>
          <a:xfrm>
            <a:off x="5081492" y="4965013"/>
            <a:ext cx="839972" cy="4146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7637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2B10A1-1D3A-4A84-84A6-DB9B114BA239}"/>
              </a:ext>
            </a:extLst>
          </p:cNvPr>
          <p:cNvSpPr txBox="1"/>
          <p:nvPr/>
        </p:nvSpPr>
        <p:spPr>
          <a:xfrm>
            <a:off x="2299761" y="1656233"/>
            <a:ext cx="696103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CC"/>
                </a:solidFill>
              </a:rPr>
              <a:t> </a:t>
            </a:r>
            <a:r>
              <a:rPr lang="ru-RU" sz="2400" b="1" dirty="0">
                <a:solidFill>
                  <a:srgbClr val="0066CC"/>
                </a:solidFill>
              </a:rPr>
              <a:t>  </a:t>
            </a:r>
          </a:p>
          <a:p>
            <a:pPr algn="ctr"/>
            <a:r>
              <a:rPr lang="ru-RU" sz="2400" b="1" dirty="0">
                <a:solidFill>
                  <a:srgbClr val="0066CC"/>
                </a:solidFill>
              </a:rPr>
              <a:t> Что уже реализуется  и перспективы дальнейшего развития организации медицинской помощи пациентам с ССЗ в Санкт-Петербурге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F7D6AD-CA47-4ED9-BCA7-BDFC3AFABE34}"/>
              </a:ext>
            </a:extLst>
          </p:cNvPr>
          <p:cNvSpPr txBox="1"/>
          <p:nvPr/>
        </p:nvSpPr>
        <p:spPr>
          <a:xfrm>
            <a:off x="1028539" y="278209"/>
            <a:ext cx="254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40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40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40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  <a:endParaRPr lang="ru-RU" sz="1400" dirty="0">
              <a:solidFill>
                <a:srgbClr val="002060"/>
              </a:solidFill>
              <a:ea typeface="Verdana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5EE29859-1293-4A12-A681-B92CE441E3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1" y="250131"/>
            <a:ext cx="730588" cy="7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47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C7525777-D79B-4CA1-A366-D1FF98228B80}"/>
              </a:ext>
            </a:extLst>
          </p:cNvPr>
          <p:cNvSpPr txBox="1"/>
          <p:nvPr/>
        </p:nvSpPr>
        <p:spPr>
          <a:xfrm>
            <a:off x="1028539" y="278209"/>
            <a:ext cx="25424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4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pic>
        <p:nvPicPr>
          <p:cNvPr id="10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C62701A2-DF0F-44F4-A24D-08BA0FD98F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1" y="250131"/>
            <a:ext cx="730588" cy="7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A24C8A6-E3AB-40E8-96A8-DB7D168F01BA}"/>
              </a:ext>
            </a:extLst>
          </p:cNvPr>
          <p:cNvSpPr/>
          <p:nvPr/>
        </p:nvSpPr>
        <p:spPr>
          <a:xfrm>
            <a:off x="663245" y="754003"/>
            <a:ext cx="10417996" cy="1354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ctr">
              <a:lnSpc>
                <a:spcPct val="107000"/>
              </a:lnSpc>
              <a:spcAft>
                <a:spcPts val="740"/>
              </a:spcAft>
            </a:pPr>
            <a:r>
              <a:rPr lang="ru-RU" b="1" dirty="0">
                <a:solidFill>
                  <a:srgbClr val="0070C0"/>
                </a:solidFill>
              </a:rPr>
              <a:t>ПРОЕКТ ДИСЛЕК  </a:t>
            </a:r>
          </a:p>
          <a:p>
            <a:pPr marL="6350" indent="-6350" algn="ctr">
              <a:lnSpc>
                <a:spcPct val="107000"/>
              </a:lnSpc>
              <a:spcAft>
                <a:spcPts val="740"/>
              </a:spcAft>
            </a:pPr>
            <a:r>
              <a:rPr lang="ru-RU" b="1" dirty="0">
                <a:solidFill>
                  <a:srgbClr val="0070C0"/>
                </a:solidFill>
              </a:rPr>
              <a:t> ДИСПАНСЕРНОЕ НАБЛЮДЕНИЕ И АМБУЛАТОРНОЕ ЛЕЧЕНИЕ ПАЦИЕНТОВ, ИМЕЮЩИХ ПРАВО НА ЛЬГОТНОЕ ЛЕКАРСТВЕННОЕ ОБЕСПЕЧЕНИЕ ПЕРЕНЕСШИХ ОСТРЫЕ СЕРДЕЧНО-СОСУДИСТЫЕ ЗАБОЛЕВАНИЯ, В ТОМ ЧИСЛЕ НА ФОНЕ НОВОЙ КОРОНОВИРУСНОЙ ИНФЕКЦИИ В САНКТ-ПЕТЕРБУРГЕ </a:t>
            </a:r>
            <a:endParaRPr lang="ru-RU" b="1" dirty="0">
              <a:solidFill>
                <a:srgbClr val="0070C0"/>
              </a:solidFill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3A65C12-D209-485C-A624-A2708DCC13CE}"/>
              </a:ext>
            </a:extLst>
          </p:cNvPr>
          <p:cNvSpPr/>
          <p:nvPr/>
        </p:nvSpPr>
        <p:spPr>
          <a:xfrm>
            <a:off x="297951" y="2149019"/>
            <a:ext cx="1754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Задачи проекта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BDD183-A09D-4E08-B1BA-7B2F2A7D8DF7}"/>
              </a:ext>
            </a:extLst>
          </p:cNvPr>
          <p:cNvSpPr/>
          <p:nvPr/>
        </p:nvSpPr>
        <p:spPr>
          <a:xfrm>
            <a:off x="2089305" y="2149019"/>
            <a:ext cx="997170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Создать систему автоматизированного учета профильных пациентов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Организовать диспансерное наблюдение и лекарственное обеспечение в амбулаторных условиях лиц высокого сердечно-сосудистого риска путём создания кабинетов диспансерного наблюдения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Организовать оптимальный сервис для записи пациента  на приём к врачу кабинета диспансерного наблюдения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Создать запас лекарственных препаратов, а также систему мониторинга назначений и обеспечения лекарственными препаратами в амбулаторных условиях  профильных пациентов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Организовать и внедрить Кампанию информирования медицинских работников всех уровней оказания медицинской помощи о системе диспансерного наблюдения и лекарственного обеспечения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Организовать  систему мониторинга и контроля за основными этапами диспансерного наблюдения и лекарственного обеспечения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rgbClr val="002060"/>
                </a:solidFill>
              </a:rPr>
              <a:t>Подготовка итогового отчёта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96CA16F-A307-4A4C-BD7B-4B7E15100171}"/>
              </a:ext>
            </a:extLst>
          </p:cNvPr>
          <p:cNvSpPr txBox="1"/>
          <p:nvPr/>
        </p:nvSpPr>
        <p:spPr>
          <a:xfrm>
            <a:off x="195446" y="5416569"/>
            <a:ext cx="119965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Вывод      </a:t>
            </a:r>
          </a:p>
          <a:p>
            <a:r>
              <a:rPr lang="ru-RU" b="1" dirty="0">
                <a:solidFill>
                  <a:srgbClr val="002060"/>
                </a:solidFill>
              </a:rPr>
              <a:t>Внедрение программ льготного лекарственного обеспечения всегда ведёт к совершенствованию системы            организации медицинской помощи и совершенствованию диспансерного наблюдения за таргетными пациентами</a:t>
            </a:r>
          </a:p>
        </p:txBody>
      </p:sp>
    </p:spTree>
    <p:extLst>
      <p:ext uri="{BB962C8B-B14F-4D97-AF65-F5344CB8AC3E}">
        <p14:creationId xmlns:p14="http://schemas.microsoft.com/office/powerpoint/2010/main" val="16523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C712A55A-5761-495C-BDFE-31C83BB2FF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112713"/>
            <a:ext cx="504825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6">
            <a:extLst>
              <a:ext uri="{FF2B5EF4-FFF2-40B4-BE49-F238E27FC236}">
                <a16:creationId xmlns:a16="http://schemas.microsoft.com/office/drawing/2014/main" id="{5E193CE8-819D-453C-894C-31621FF9D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49213"/>
            <a:ext cx="25415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200">
                <a:solidFill>
                  <a:srgbClr val="00206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altLang="ru-RU" sz="1200">
                <a:solidFill>
                  <a:srgbClr val="00206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ru-RU" altLang="ru-RU" sz="1200">
                <a:solidFill>
                  <a:srgbClr val="00206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pPr eaLnBrk="1" hangingPunct="1"/>
            <a:r>
              <a:rPr lang="ru-RU" altLang="ru-RU" sz="1200">
                <a:solidFill>
                  <a:srgbClr val="00206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pic>
        <p:nvPicPr>
          <p:cNvPr id="13316" name="Рисунок 7">
            <a:extLst>
              <a:ext uri="{FF2B5EF4-FFF2-40B4-BE49-F238E27FC236}">
                <a16:creationId xmlns:a16="http://schemas.microsoft.com/office/drawing/2014/main" id="{EAF54C80-2F40-4D67-8117-190E7B478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14828" r="73624" b="75636"/>
          <a:stretch>
            <a:fillRect/>
          </a:stretch>
        </p:blipFill>
        <p:spPr bwMode="auto">
          <a:xfrm>
            <a:off x="10320338" y="104775"/>
            <a:ext cx="1698625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xtBox 9">
            <a:extLst>
              <a:ext uri="{FF2B5EF4-FFF2-40B4-BE49-F238E27FC236}">
                <a16:creationId xmlns:a16="http://schemas.microsoft.com/office/drawing/2014/main" id="{05FC2102-6B3A-46ED-AB31-34B2A388A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1411288"/>
            <a:ext cx="9412288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600">
                <a:latin typeface="Times New Roman CYR" panose="02020603050405020304" pitchFamily="18" charset="0"/>
                <a:cs typeface="Times New Roman" panose="02020603050405020304" pitchFamily="18" charset="0"/>
              </a:rPr>
              <a:t>Комплекс мер, направленных на совершенствование системы оказания первичной медико-санитарной помощи при ССЗ, в том числе организация диспансерного наблюдения профильных больных, и вторичная профилактика ССЗ</a:t>
            </a:r>
            <a:endParaRPr lang="ru-RU" altLang="ru-RU" sz="1600"/>
          </a:p>
        </p:txBody>
      </p:sp>
      <p:sp>
        <p:nvSpPr>
          <p:cNvPr id="13318" name="TextBox 11">
            <a:extLst>
              <a:ext uri="{FF2B5EF4-FFF2-40B4-BE49-F238E27FC236}">
                <a16:creationId xmlns:a16="http://schemas.microsoft.com/office/drawing/2014/main" id="{14C9FA31-7995-448F-869D-D41A924905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3263" y="192088"/>
            <a:ext cx="809466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66CC"/>
                </a:solidFill>
                <a:cs typeface="Calibri" panose="020F0502020204030204" pitchFamily="34" charset="0"/>
              </a:rPr>
              <a:t>Региональная программа </a:t>
            </a:r>
          </a:p>
          <a:p>
            <a:pPr algn="ctr" eaLnBrk="1" hangingPunct="1"/>
            <a:r>
              <a:rPr lang="ru-RU" altLang="ru-RU" sz="2400" b="1" dirty="0">
                <a:solidFill>
                  <a:srgbClr val="0066CC"/>
                </a:solidFill>
                <a:cs typeface="Calibri" panose="020F0502020204030204" pitchFamily="34" charset="0"/>
              </a:rPr>
              <a:t>Санкт-Петербурга "Борьба с сердечно-сосудистыми заболеваниями" на 2019 - 2024 годы</a:t>
            </a:r>
          </a:p>
        </p:txBody>
      </p:sp>
      <p:sp>
        <p:nvSpPr>
          <p:cNvPr id="13319" name="TextBox 14">
            <a:extLst>
              <a:ext uri="{FF2B5EF4-FFF2-40B4-BE49-F238E27FC236}">
                <a16:creationId xmlns:a16="http://schemas.microsoft.com/office/drawing/2014/main" id="{BA6F144B-A113-458E-8115-120526D5BF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6338888"/>
            <a:ext cx="6303963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900">
                <a:solidFill>
                  <a:srgbClr val="002060"/>
                </a:solidFill>
              </a:rPr>
              <a:t>1. Перечень мер, включающих программы лекарственного обеспечения п. 4 Плана мероприятий Региональной программы </a:t>
            </a:r>
          </a:p>
        </p:txBody>
      </p:sp>
      <p:pic>
        <p:nvPicPr>
          <p:cNvPr id="13320" name="Рисунок 15">
            <a:extLst>
              <a:ext uri="{FF2B5EF4-FFF2-40B4-BE49-F238E27FC236}">
                <a16:creationId xmlns:a16="http://schemas.microsoft.com/office/drawing/2014/main" id="{72E3B17C-8278-4DB0-AB1D-B8B9692D6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650" y="6538913"/>
            <a:ext cx="12106275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1" name="TextBox 17">
            <a:extLst>
              <a:ext uri="{FF2B5EF4-FFF2-40B4-BE49-F238E27FC236}">
                <a16:creationId xmlns:a16="http://schemas.microsoft.com/office/drawing/2014/main" id="{FBE8EB03-7084-41CE-8233-A0500ACBD6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2751138"/>
            <a:ext cx="47244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400"/>
              <a:t>Организация мероприятий, направленных на раннее выявление и повышение качества лечения сахарного диабета и артериальной гипертензии, нарушений ритма сердца (фибрилляции предсердий)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id="{7D3585AD-A0FA-4BB7-BB5B-C20B416D0B3F}"/>
              </a:ext>
            </a:extLst>
          </p:cNvPr>
          <p:cNvSpPr/>
          <p:nvPr/>
        </p:nvSpPr>
        <p:spPr>
          <a:xfrm>
            <a:off x="5327650" y="3038475"/>
            <a:ext cx="733425" cy="230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3" name="TextBox 20">
            <a:extLst>
              <a:ext uri="{FF2B5EF4-FFF2-40B4-BE49-F238E27FC236}">
                <a16:creationId xmlns:a16="http://schemas.microsoft.com/office/drawing/2014/main" id="{AA9D19C3-30D4-47DA-8C37-FCEDE1535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725" y="2330450"/>
            <a:ext cx="6113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latin typeface="Times New Roman CYR" panose="02020603050405020304" pitchFamily="18" charset="0"/>
                <a:cs typeface="Times New Roman" panose="02020603050405020304" pitchFamily="18" charset="0"/>
              </a:rPr>
              <a:t>Наименование мероприятия</a:t>
            </a:r>
            <a:endParaRPr lang="ru-RU" altLang="ru-RU" sz="1400" b="1"/>
          </a:p>
        </p:txBody>
      </p:sp>
      <p:sp>
        <p:nvSpPr>
          <p:cNvPr id="13324" name="TextBox 22">
            <a:extLst>
              <a:ext uri="{FF2B5EF4-FFF2-40B4-BE49-F238E27FC236}">
                <a16:creationId xmlns:a16="http://schemas.microsoft.com/office/drawing/2014/main" id="{54F2A479-365D-41D1-9112-643EFB7CF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9038" y="2824163"/>
            <a:ext cx="6113462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>
                <a:latin typeface="Times New Roman CYR" panose="02020603050405020304" pitchFamily="18" charset="0"/>
                <a:cs typeface="Times New Roman" panose="02020603050405020304" pitchFamily="18" charset="0"/>
              </a:rPr>
              <a:t>Увеличена до 80% доля пациентов с сахарным диабетом, артериальной гипертензией, нарушением ритма сердца, охваченных диспансерным наблюдением</a:t>
            </a:r>
            <a:endParaRPr lang="ru-RU" altLang="ru-RU" sz="1400"/>
          </a:p>
        </p:txBody>
      </p:sp>
      <p:sp>
        <p:nvSpPr>
          <p:cNvPr id="13325" name="TextBox 24">
            <a:extLst>
              <a:ext uri="{FF2B5EF4-FFF2-40B4-BE49-F238E27FC236}">
                <a16:creationId xmlns:a16="http://schemas.microsoft.com/office/drawing/2014/main" id="{CB1E09E7-7CF8-47AC-8F88-C5B30822A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4400" y="2330450"/>
            <a:ext cx="61134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 b="1">
                <a:latin typeface="Times New Roman CYR" panose="02020603050405020304" pitchFamily="18" charset="0"/>
                <a:cs typeface="Times New Roman" panose="02020603050405020304" pitchFamily="18" charset="0"/>
              </a:rPr>
              <a:t>Ожидаемый результат</a:t>
            </a:r>
            <a:endParaRPr lang="ru-RU" altLang="ru-RU" sz="1400" b="1"/>
          </a:p>
        </p:txBody>
      </p:sp>
      <p:sp>
        <p:nvSpPr>
          <p:cNvPr id="13326" name="TextBox 26">
            <a:extLst>
              <a:ext uri="{FF2B5EF4-FFF2-40B4-BE49-F238E27FC236}">
                <a16:creationId xmlns:a16="http://schemas.microsoft.com/office/drawing/2014/main" id="{18CDCC22-5C1E-4130-BE8C-F8D1EE6FC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3849688"/>
            <a:ext cx="4586288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400" dirty="0"/>
              <a:t>Комплекс мер по борьбе </a:t>
            </a:r>
            <a:r>
              <a:rPr lang="ru-RU" altLang="ru-RU" sz="1400" b="1" dirty="0">
                <a:solidFill>
                  <a:srgbClr val="C00000"/>
                </a:solidFill>
              </a:rPr>
              <a:t>с сердечно-сосудистыми осложнениями</a:t>
            </a:r>
            <a:r>
              <a:rPr lang="ru-RU" altLang="ru-RU" sz="1400" dirty="0"/>
              <a:t> сахарного диабета. Использование инновационных технологий по диагностике и лечению сахарного диабета 2 типа</a:t>
            </a:r>
          </a:p>
        </p:txBody>
      </p:sp>
      <p:sp>
        <p:nvSpPr>
          <p:cNvPr id="28" name="Стрелка: вправо 27">
            <a:extLst>
              <a:ext uri="{FF2B5EF4-FFF2-40B4-BE49-F238E27FC236}">
                <a16:creationId xmlns:a16="http://schemas.microsoft.com/office/drawing/2014/main" id="{F0803E3D-42E3-440B-B75A-DC1019985B95}"/>
              </a:ext>
            </a:extLst>
          </p:cNvPr>
          <p:cNvSpPr/>
          <p:nvPr/>
        </p:nvSpPr>
        <p:spPr>
          <a:xfrm>
            <a:off x="5321300" y="4114800"/>
            <a:ext cx="735013" cy="230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8" name="TextBox 29">
            <a:extLst>
              <a:ext uri="{FF2B5EF4-FFF2-40B4-BE49-F238E27FC236}">
                <a16:creationId xmlns:a16="http://schemas.microsoft.com/office/drawing/2014/main" id="{B3C8CB0C-B3AC-4D01-A4BE-DEA3BFC07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3902869"/>
            <a:ext cx="42799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 b="1" dirty="0">
                <a:solidFill>
                  <a:srgbClr val="C00000"/>
                </a:solidFill>
              </a:rPr>
              <a:t>Не менее 15% </a:t>
            </a:r>
            <a:r>
              <a:rPr lang="ru-RU" altLang="ru-RU" sz="1400" dirty="0"/>
              <a:t>пациентов с сахарным диабетом 2 типа получают терапию </a:t>
            </a:r>
            <a:r>
              <a:rPr lang="ru-RU" altLang="ru-RU" sz="1400" b="1" dirty="0">
                <a:solidFill>
                  <a:srgbClr val="C00000"/>
                </a:solidFill>
              </a:rPr>
              <a:t>инновационными препаратами (</a:t>
            </a:r>
            <a:r>
              <a:rPr lang="en-US" altLang="ru-RU" sz="1400" b="1" dirty="0">
                <a:solidFill>
                  <a:srgbClr val="C00000"/>
                </a:solidFill>
              </a:rPr>
              <a:t>SGLT2) </a:t>
            </a:r>
          </a:p>
          <a:p>
            <a:pPr eaLnBrk="1" hangingPunct="1"/>
            <a:r>
              <a:rPr lang="ru-RU" altLang="ru-RU" sz="1400" dirty="0"/>
              <a:t>Льготное лекарственное обеспечение пациентов с СД и ИМ и высоким уровнем липидов </a:t>
            </a:r>
            <a:r>
              <a:rPr lang="en-US" altLang="ru-RU" sz="1400" b="1" dirty="0">
                <a:solidFill>
                  <a:srgbClr val="C00000"/>
                </a:solidFill>
              </a:rPr>
              <a:t>PSK9</a:t>
            </a:r>
            <a:endParaRPr lang="ru-RU" altLang="ru-RU" sz="1400" b="1" dirty="0">
              <a:solidFill>
                <a:srgbClr val="C00000"/>
              </a:solidFill>
            </a:endParaRPr>
          </a:p>
        </p:txBody>
      </p:sp>
      <p:sp>
        <p:nvSpPr>
          <p:cNvPr id="13329" name="TextBox 31">
            <a:extLst>
              <a:ext uri="{FF2B5EF4-FFF2-40B4-BE49-F238E27FC236}">
                <a16:creationId xmlns:a16="http://schemas.microsoft.com/office/drawing/2014/main" id="{57025923-BF62-4864-96ED-E4845A847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4990861"/>
            <a:ext cx="450850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ru-RU" altLang="ru-RU" sz="1400" dirty="0"/>
              <a:t>Внедрение программ обучения по профилактике ССЗ в школах здоровья, а также школах диабета и гипертонической болезни</a:t>
            </a:r>
          </a:p>
        </p:txBody>
      </p:sp>
      <p:sp>
        <p:nvSpPr>
          <p:cNvPr id="33" name="Стрелка: вправо 32">
            <a:extLst>
              <a:ext uri="{FF2B5EF4-FFF2-40B4-BE49-F238E27FC236}">
                <a16:creationId xmlns:a16="http://schemas.microsoft.com/office/drawing/2014/main" id="{957E627D-2640-473C-BA80-DA26A3AF0C3D}"/>
              </a:ext>
            </a:extLst>
          </p:cNvPr>
          <p:cNvSpPr/>
          <p:nvPr/>
        </p:nvSpPr>
        <p:spPr>
          <a:xfrm>
            <a:off x="5362575" y="5244068"/>
            <a:ext cx="733425" cy="231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31" name="TextBox 34">
            <a:extLst>
              <a:ext uri="{FF2B5EF4-FFF2-40B4-BE49-F238E27FC236}">
                <a16:creationId xmlns:a16="http://schemas.microsoft.com/office/drawing/2014/main" id="{1F2D9803-618E-49E6-BD0C-212AD31E4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5158385"/>
            <a:ext cx="50752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ru-RU" altLang="ru-RU" sz="1400" dirty="0"/>
              <a:t>Обеспечено внедрение программ обучения по профилактике ССЗ во всех школах здоровья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>
            <a:extLst>
              <a:ext uri="{FF2B5EF4-FFF2-40B4-BE49-F238E27FC236}">
                <a16:creationId xmlns:a16="http://schemas.microsoft.com/office/drawing/2014/main" id="{2E0D2376-93C8-427B-A5D5-10B892E1CF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951" y="1988860"/>
            <a:ext cx="11677651" cy="5032375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доступности медицинской помощи пациентам с ХСН   </a:t>
            </a: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амбулаторном этапе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Проактивное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выявление пациентов группы риска, первичное консультирование. Квалифицированная диагностика и  обследование пациентов с ХСН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Стратификация больных по группам сердечно-сосудистого риска  риска, проведение оценки функционального состояния пациента. Обеспечение преемственности в терапии между стационарным и амбулаторным звеньями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динамики заболевания, своевременная коррекция терапии с применением инновационных лекарственных препаратов у пациентов с ХСН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наблюдение, мониторинг в т.ч. телемедицинские консультации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Своевременное направление пациентов в медицинские организации </a:t>
            </a:r>
            <a:r>
              <a:rPr lang="en-US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 </a:t>
            </a: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 сложных случаях или при необходимости оказания ВМП.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регулярных школ для врачей и пациентов.</a:t>
            </a:r>
            <a:endParaRPr lang="en-US" sz="1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20CD886D-BEF1-4967-951E-A1F17285E8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951" y="250131"/>
            <a:ext cx="730588" cy="79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1DC8CD-BD20-4AB5-B20C-55CD6CF1FA4C}"/>
              </a:ext>
            </a:extLst>
          </p:cNvPr>
          <p:cNvSpPr txBox="1"/>
          <p:nvPr/>
        </p:nvSpPr>
        <p:spPr>
          <a:xfrm>
            <a:off x="1028539" y="347459"/>
            <a:ext cx="2874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C1B87B-5724-4D7F-9669-B38F4A2F635E}"/>
              </a:ext>
            </a:extLst>
          </p:cNvPr>
          <p:cNvSpPr txBox="1"/>
          <p:nvPr/>
        </p:nvSpPr>
        <p:spPr>
          <a:xfrm>
            <a:off x="1956391" y="1055240"/>
            <a:ext cx="89213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0070C0"/>
                </a:solidFill>
              </a:rPr>
              <a:t>Цели Проекта по лекарственному обеспечению пациентов с ХСН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9694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5C564EC1-F9B3-4D0A-B782-041C9ADE24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54" y="102315"/>
            <a:ext cx="561092" cy="64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CA7F61-133F-4325-BF21-162A161A5B60}"/>
              </a:ext>
            </a:extLst>
          </p:cNvPr>
          <p:cNvSpPr txBox="1"/>
          <p:nvPr/>
        </p:nvSpPr>
        <p:spPr>
          <a:xfrm>
            <a:off x="657546" y="125635"/>
            <a:ext cx="287429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Правительство</a:t>
            </a:r>
            <a:b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</a:br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Санкт-Петербурга</a:t>
            </a:r>
          </a:p>
          <a:p>
            <a:r>
              <a:rPr lang="ru-RU" sz="1100" dirty="0">
                <a:solidFill>
                  <a:srgbClr val="002060"/>
                </a:solidFill>
                <a:ea typeface="Verdana" pitchFamily="34" charset="0"/>
                <a:cs typeface="Times New Roman" panose="02020603050405020304" pitchFamily="18" charset="0"/>
              </a:rPr>
              <a:t>Комитет по здравоохранению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47C5826-F9D3-41E5-BC8E-E3F774DB9BD3}"/>
              </a:ext>
            </a:extLst>
          </p:cNvPr>
          <p:cNvSpPr txBox="1"/>
          <p:nvPr/>
        </p:nvSpPr>
        <p:spPr>
          <a:xfrm>
            <a:off x="1209353" y="899459"/>
            <a:ext cx="9773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2400" b="1" i="0" u="none" strike="noStrike" baseline="0" dirty="0">
                <a:solidFill>
                  <a:srgbClr val="0066CC"/>
                </a:solidFill>
              </a:rPr>
              <a:t>Ключевые принципы оказания медицинской помощи пациентам с ХСН </a:t>
            </a:r>
            <a:endParaRPr lang="ru-RU" sz="2400" dirty="0">
              <a:solidFill>
                <a:srgbClr val="0066C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6736FF-FD6E-4D96-9EC9-D99D32122980}"/>
              </a:ext>
            </a:extLst>
          </p:cNvPr>
          <p:cNvSpPr txBox="1"/>
          <p:nvPr/>
        </p:nvSpPr>
        <p:spPr>
          <a:xfrm>
            <a:off x="657546" y="2141957"/>
            <a:ext cx="1013246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2060"/>
                </a:solidFill>
              </a:rPr>
              <a:t>Этапность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доступность</a:t>
            </a:r>
            <a:endParaRPr lang="ru-RU" sz="1600" b="0" i="0" u="none" strike="noStrike" baseline="0" dirty="0">
              <a:solidFill>
                <a:srgbClr val="00206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 err="1">
                <a:solidFill>
                  <a:srgbClr val="002060"/>
                </a:solidFill>
              </a:rPr>
              <a:t>п</a:t>
            </a:r>
            <a:r>
              <a:rPr lang="ru-RU" sz="1600" b="0" i="0" u="none" strike="noStrike" baseline="0" dirty="0" err="1">
                <a:solidFill>
                  <a:srgbClr val="002060"/>
                </a:solidFill>
              </a:rPr>
              <a:t>ациенто-центричность</a:t>
            </a:r>
            <a:r>
              <a:rPr lang="ru-RU" sz="1600" b="0" i="0" u="none" strike="noStrike" baseline="0" dirty="0">
                <a:solidFill>
                  <a:srgbClr val="002060"/>
                </a:solidFill>
              </a:rPr>
              <a:t> (ориентир на успех лечения пациента и повышение доступности медицинской и лекарственной помощи вне зависимости от льготного статуса пациента)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2060"/>
                </a:solidFill>
              </a:rPr>
              <a:t>мультидисциплинарность (привлечение мультидисциплинарной команды 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</a:rPr>
              <a:t>о</a:t>
            </a:r>
            <a:r>
              <a:rPr lang="ru-RU" sz="1600" b="0" i="0" u="none" strike="noStrike" baseline="0" dirty="0">
                <a:solidFill>
                  <a:srgbClr val="002060"/>
                </a:solidFill>
              </a:rPr>
              <a:t>боснованность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0" i="0" u="none" strike="noStrike" baseline="0" dirty="0">
                <a:solidFill>
                  <a:srgbClr val="002060"/>
                </a:solidFill>
              </a:rPr>
              <a:t>непрерывность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</a:rPr>
              <a:t>д</a:t>
            </a:r>
            <a:r>
              <a:rPr lang="ru-RU" sz="1600" b="1" i="0" u="none" strike="noStrike" baseline="0" dirty="0">
                <a:solidFill>
                  <a:srgbClr val="002060"/>
                </a:solidFill>
              </a:rPr>
              <a:t>оступность лекарственного обеспечения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928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\\miacshare\MEDACCESS\Зав ОАиП\2019 Разработки\Запросы\2019_03_18_Доклад Д.Г. Лисовца к Коллегии\Картинки\Petersburg_coat_of_arms_1730_to_1856.svg.png">
            <a:extLst>
              <a:ext uri="{FF2B5EF4-FFF2-40B4-BE49-F238E27FC236}">
                <a16:creationId xmlns:a16="http://schemas.microsoft.com/office/drawing/2014/main" id="{373C8BE8-F07C-44B6-8BA5-E19B56B68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57" y="215330"/>
            <a:ext cx="561092" cy="64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53DC30-B806-4C77-8A63-F9F6E7BAD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907" y="215330"/>
            <a:ext cx="2877561" cy="64013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5EDEB23-D659-4D27-ABAD-78E3B02EB866}"/>
              </a:ext>
            </a:extLst>
          </p:cNvPr>
          <p:cNvSpPr txBox="1"/>
          <p:nvPr/>
        </p:nvSpPr>
        <p:spPr>
          <a:xfrm>
            <a:off x="92044" y="1616430"/>
            <a:ext cx="5717933" cy="833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1600" baseline="30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sz="1600" baseline="30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endParaRPr lang="ru-RU" baseline="30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326A7DE-52C0-4DF0-9685-4B7A987F3630}"/>
              </a:ext>
            </a:extLst>
          </p:cNvPr>
          <p:cNvSpPr txBox="1"/>
          <p:nvPr/>
        </p:nvSpPr>
        <p:spPr>
          <a:xfrm>
            <a:off x="1342447" y="328838"/>
            <a:ext cx="101476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ru-RU" sz="2400" b="1" dirty="0">
              <a:solidFill>
                <a:srgbClr val="0066CC"/>
              </a:solidFill>
            </a:endParaRPr>
          </a:p>
          <a:p>
            <a:r>
              <a:rPr lang="ru-RU" sz="2400" b="1" dirty="0">
                <a:solidFill>
                  <a:srgbClr val="0066CC"/>
                </a:solidFill>
              </a:rPr>
              <a:t>Фокусные задачи  для системы здравоохранения на сегодняшний день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E04A40-D3FB-463C-9BEA-4E9DA547EFB6}"/>
              </a:ext>
            </a:extLst>
          </p:cNvPr>
          <p:cNvSpPr txBox="1"/>
          <p:nvPr/>
        </p:nvSpPr>
        <p:spPr>
          <a:xfrm>
            <a:off x="1915999" y="1180672"/>
            <a:ext cx="16634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BA53142-389A-475D-A33C-1C05F6600B7B}"/>
              </a:ext>
            </a:extLst>
          </p:cNvPr>
          <p:cNvSpPr txBox="1"/>
          <p:nvPr/>
        </p:nvSpPr>
        <p:spPr>
          <a:xfrm>
            <a:off x="92044" y="3903917"/>
            <a:ext cx="560813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имеется множество свидетельств того, что COVID-19 ухудшает течение имеющихся хронических сердечно-сосудистых  заболеваний</a:t>
            </a:r>
            <a:r>
              <a:rPr lang="en-US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 приводит к возникновению новых случаев в т.ч. ХСН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85D9864-B755-4A45-A34E-AF01EEC9F032}"/>
              </a:ext>
            </a:extLst>
          </p:cNvPr>
          <p:cNvSpPr txBox="1"/>
          <p:nvPr/>
        </p:nvSpPr>
        <p:spPr>
          <a:xfrm>
            <a:off x="146944" y="4913081"/>
            <a:ext cx="5608132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часто встречаются заболевания, которые являются существенным фактором риска преждевременной смерти.:</a:t>
            </a:r>
            <a:endParaRPr lang="ru-RU" sz="16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сердечная недостаточность</a:t>
            </a:r>
            <a:r>
              <a:rPr lang="ru-RU" sz="16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COVID-19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 23% (в целом по популяции – 5-7%)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хроническая болезнь почек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сахарный диабет </a:t>
            </a:r>
          </a:p>
        </p:txBody>
      </p:sp>
      <p:sp>
        <p:nvSpPr>
          <p:cNvPr id="22" name="Стрелка: вправо 21">
            <a:extLst>
              <a:ext uri="{FF2B5EF4-FFF2-40B4-BE49-F238E27FC236}">
                <a16:creationId xmlns:a16="http://schemas.microsoft.com/office/drawing/2014/main" id="{5E68B0C1-E698-48EF-AABC-107F5D93FB7B}"/>
              </a:ext>
            </a:extLst>
          </p:cNvPr>
          <p:cNvSpPr/>
          <p:nvPr/>
        </p:nvSpPr>
        <p:spPr>
          <a:xfrm>
            <a:off x="6132756" y="3381195"/>
            <a:ext cx="565266" cy="1262850"/>
          </a:xfrm>
          <a:prstGeom prst="rightArrow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03C4643-51E6-432F-A1B7-D095FABF9269}"/>
              </a:ext>
            </a:extLst>
          </p:cNvPr>
          <p:cNvSpPr txBox="1"/>
          <p:nvPr/>
        </p:nvSpPr>
        <p:spPr>
          <a:xfrm>
            <a:off x="7171143" y="1527562"/>
            <a:ext cx="454010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Мероприятия, направленные на сохранение здоровья граждан, и имеющих хронические неинфекционные заболевания в первую очередь сердечно-сосудистые  в т.ч. переболевших COVID-19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616AB11-2B61-4088-8384-C78EA61D3905}"/>
              </a:ext>
            </a:extLst>
          </p:cNvPr>
          <p:cNvSpPr txBox="1"/>
          <p:nvPr/>
        </p:nvSpPr>
        <p:spPr>
          <a:xfrm>
            <a:off x="7171144" y="2851001"/>
            <a:ext cx="4540101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/>
              <a:t>2</a:t>
            </a:r>
            <a:r>
              <a:rPr lang="ru-RU" dirty="0"/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кардиологическую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другие виды медицинской реабилитации,  совершенствование системы диспансерного наблюдения с использованием цифровых технологий.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B71AD32-214E-4C07-B322-84CCB7A7DFD6}"/>
              </a:ext>
            </a:extLst>
          </p:cNvPr>
          <p:cNvSpPr txBox="1"/>
          <p:nvPr/>
        </p:nvSpPr>
        <p:spPr>
          <a:xfrm>
            <a:off x="7226044" y="3993006"/>
            <a:ext cx="4540101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 на  восстановление  работоспособности и снижение инвалидизации</a:t>
            </a:r>
          </a:p>
          <a:p>
            <a:endParaRPr lang="ru-RU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036DC17-81EA-4DAA-BC74-5CBB2BADE521}"/>
              </a:ext>
            </a:extLst>
          </p:cNvPr>
          <p:cNvSpPr txBox="1"/>
          <p:nvPr/>
        </p:nvSpPr>
        <p:spPr>
          <a:xfrm>
            <a:off x="7390714" y="4666860"/>
            <a:ext cx="5061398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Федеральной  и Региональной программ по лекарственному обеспечению пациентов с ХСН , в т.ч. перенесших новую коронавирусную инфекцию COVID-19 инновационными препаратами, что позволит совершенствовать систему оказания медицинской помощи профильным пациентам и увеличить продолжительность жизни и ее качество</a:t>
            </a:r>
            <a:endParaRPr lang="ru-RU" sz="16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8A7DEE1-EBB1-4A09-AF2E-50A5B306CAD3}"/>
              </a:ext>
            </a:extLst>
          </p:cNvPr>
          <p:cNvSpPr txBox="1"/>
          <p:nvPr/>
        </p:nvSpPr>
        <p:spPr>
          <a:xfrm>
            <a:off x="8399273" y="1179392"/>
            <a:ext cx="2083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Фокусные задачи</a:t>
            </a:r>
          </a:p>
        </p:txBody>
      </p:sp>
      <p:sp>
        <p:nvSpPr>
          <p:cNvPr id="32" name="Стрелка: вправо 31">
            <a:extLst>
              <a:ext uri="{FF2B5EF4-FFF2-40B4-BE49-F238E27FC236}">
                <a16:creationId xmlns:a16="http://schemas.microsoft.com/office/drawing/2014/main" id="{B6012BD0-153B-4386-BAFC-B528CF6911C0}"/>
              </a:ext>
            </a:extLst>
          </p:cNvPr>
          <p:cNvSpPr/>
          <p:nvPr/>
        </p:nvSpPr>
        <p:spPr>
          <a:xfrm flipV="1">
            <a:off x="4357907" y="5768711"/>
            <a:ext cx="265814" cy="1046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02ADB084-25EF-4661-8283-6D07BDC41E5A}"/>
              </a:ext>
            </a:extLst>
          </p:cNvPr>
          <p:cNvSpPr txBox="1"/>
          <p:nvPr/>
        </p:nvSpPr>
        <p:spPr>
          <a:xfrm>
            <a:off x="126827" y="1595593"/>
            <a:ext cx="61013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Сердечно-сосудистые заболевания  являются основной причиной смерти в России 44% от всех причин.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всех БСК 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хронические ССЗ  составляют  60%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всех ССЗ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Финал  течения практически всех заболеваний сердечно-сосудистой системы -  хроническая сердечная недостаточность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причинами развития ХСН являются АГ – 95,5%, ИБС – 69,7% или их комбинация, наличие сахарного диабета (15,9%) </a:t>
            </a:r>
          </a:p>
          <a:p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Каждый второй пациент с ХСН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умирает в течение пяти лет </a:t>
            </a:r>
            <a:r>
              <a:rPr lang="ru-RU" sz="1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установления диагноза</a:t>
            </a:r>
          </a:p>
        </p:txBody>
      </p:sp>
    </p:spTree>
    <p:extLst>
      <p:ext uri="{BB962C8B-B14F-4D97-AF65-F5344CB8AC3E}">
        <p14:creationId xmlns:p14="http://schemas.microsoft.com/office/powerpoint/2010/main" val="3721870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3142</TotalTime>
  <Words>1587</Words>
  <Application>Microsoft Office PowerPoint</Application>
  <PresentationFormat>Широкоэкранный</PresentationFormat>
  <Paragraphs>176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ITCFranklinGothicW10-Bk 862339</vt:lpstr>
      <vt:lpstr>Times New Roman</vt:lpstr>
      <vt:lpstr>Times New Roman CYR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Rastorgueva, Julia</cp:lastModifiedBy>
  <cp:revision>132</cp:revision>
  <dcterms:created xsi:type="dcterms:W3CDTF">2021-05-12T12:53:14Z</dcterms:created>
  <dcterms:modified xsi:type="dcterms:W3CDTF">2022-06-13T21:48:39Z</dcterms:modified>
</cp:coreProperties>
</file>