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4" r:id="rId4"/>
    <p:sldId id="261" r:id="rId5"/>
    <p:sldId id="262" r:id="rId6"/>
    <p:sldId id="259" r:id="rId7"/>
    <p:sldId id="275" r:id="rId8"/>
    <p:sldId id="258" r:id="rId9"/>
    <p:sldId id="272" r:id="rId10"/>
    <p:sldId id="276" r:id="rId11"/>
    <p:sldId id="280" r:id="rId12"/>
    <p:sldId id="277" r:id="rId13"/>
    <p:sldId id="278" r:id="rId14"/>
    <p:sldId id="279" r:id="rId15"/>
    <p:sldId id="281" r:id="rId16"/>
    <p:sldId id="282" r:id="rId17"/>
    <p:sldId id="260" r:id="rId18"/>
    <p:sldId id="263" r:id="rId19"/>
    <p:sldId id="271" r:id="rId20"/>
    <p:sldId id="264" r:id="rId21"/>
    <p:sldId id="270" r:id="rId22"/>
    <p:sldId id="265" r:id="rId23"/>
    <p:sldId id="269" r:id="rId24"/>
    <p:sldId id="266" r:id="rId25"/>
    <p:sldId id="267" r:id="rId26"/>
    <p:sldId id="268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4068178-0B43-4B7A-9661-BF0E9C40BE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Состояние и перспективы развития ветеринарного образования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8A688DC-4803-48C2-9D12-26330364F1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2638" y="4598503"/>
            <a:ext cx="9333470" cy="176110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Каримова </a:t>
            </a:r>
            <a:r>
              <a:rPr lang="ru-RU" b="1" dirty="0" err="1" smtClean="0">
                <a:solidFill>
                  <a:schemeClr val="tx1"/>
                </a:solidFill>
              </a:rPr>
              <a:t>Руфия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Габдельхаевна</a:t>
            </a:r>
            <a:r>
              <a:rPr lang="ru-RU" b="1" dirty="0" smtClean="0">
                <a:solidFill>
                  <a:schemeClr val="tx1"/>
                </a:solidFill>
              </a:rPr>
              <a:t>,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заведующий </a:t>
            </a:r>
            <a:r>
              <a:rPr lang="ru-RU" b="1" dirty="0">
                <a:solidFill>
                  <a:schemeClr val="tx1"/>
                </a:solidFill>
              </a:rPr>
              <a:t>кафедрой физиологии и патологической физиологии ФГБОУ ВО </a:t>
            </a:r>
            <a:r>
              <a:rPr lang="ru-RU" b="1" dirty="0" smtClean="0">
                <a:solidFill>
                  <a:schemeClr val="tx1"/>
                </a:solidFill>
              </a:rPr>
              <a:t>Казанская ГАВМ, доктор биологических наук, профессор</a:t>
            </a: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28 ноября 2019 г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38081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400433"/>
            <a:ext cx="8596668" cy="474499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5.4. Выпускник, освоивший программу </a:t>
            </a:r>
            <a:r>
              <a:rPr lang="ru-RU" dirty="0" err="1" smtClean="0"/>
              <a:t>специалитета</a:t>
            </a:r>
            <a:r>
              <a:rPr lang="ru-RU" dirty="0" smtClean="0"/>
              <a:t>, должен обладать профессиональными компетенциями, соответствующими виду (видам) профессиональной деятельности, на который (которые) ориентирована программа </a:t>
            </a:r>
            <a:r>
              <a:rPr lang="ru-RU" dirty="0" err="1" smtClean="0"/>
              <a:t>специалитета</a:t>
            </a:r>
            <a:r>
              <a:rPr lang="ru-RU" dirty="0" smtClean="0"/>
              <a:t>:</a:t>
            </a:r>
          </a:p>
          <a:p>
            <a:r>
              <a:rPr lang="ru-RU" u="sng" dirty="0" smtClean="0"/>
              <a:t>врачебная деятельность:</a:t>
            </a:r>
          </a:p>
          <a:p>
            <a:r>
              <a:rPr lang="ru-RU" dirty="0" smtClean="0"/>
              <a:t>способностью и готовностью использовать методы оценки природных и социально-хозяйственных факторов в развитии болезней животных, проводить их коррекцию, осуществлять профилактические мероприятия по предупреждению инфекционных, паразитарных и неинфекционных патологий, осуществлять </a:t>
            </a:r>
            <a:r>
              <a:rPr lang="ru-RU" dirty="0" err="1" smtClean="0"/>
              <a:t>общеоздоровительные</a:t>
            </a:r>
            <a:r>
              <a:rPr lang="ru-RU" dirty="0" smtClean="0"/>
              <a:t> мероприятия по формированию здорового поголовья животных, давать рекомендации по содержанию и кормлению, оценивать эффективность диспансерного наблюдения за здоровыми и больными животными (ПК-1);</a:t>
            </a:r>
          </a:p>
          <a:p>
            <a:r>
              <a:rPr lang="ru-RU" dirty="0" smtClean="0"/>
              <a:t>умением правильно пользоваться медико-технической и ветеринарной аппаратурой, инструментарием и оборудованием в лабораторных, диагностических и лечебных целях и владением техникой клинического исследования животных, назначением необходимого лечения в соответствии с поставленным диагнозом (ПК-2);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618204" y="304800"/>
            <a:ext cx="370702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Приказ Министерства образования и науки РФ от 3 сентября 2015 г. N 962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2864936" cy="1320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342769"/>
            <a:ext cx="8596668" cy="502508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осуществлением необходимых диагностических, терапевтических, хирургических и акушерско-гинекологических мероприятий, знанием методов асептики и антисептики и их применением, осуществлением профилактики, диагностики и лечения животных при инфекционных и инвазионных болезнях, при отравлениях и радиационных поражениях, владением методами ветеринарной санитарии и оздоровления хозяйств (ПК-3);</a:t>
            </a:r>
          </a:p>
          <a:p>
            <a:r>
              <a:rPr lang="ru-RU" dirty="0" smtClean="0"/>
              <a:t>способностью и готовностью анализировать закономерности функционирования органов и систем организма, использовать знания морфофизиологических основ, основные методики клинико-иммунологического исследования и оценки функционального состояния организма животного для своевременной диагностики заболеваний, интерпретировать результаты современных диагностических технологий по возрастно-половым группам животных с учетом их физиологических особенностей для успешной лечебно-профилактической деятельности (ПК-4);</a:t>
            </a:r>
          </a:p>
          <a:p>
            <a:r>
              <a:rPr lang="ru-RU" dirty="0" smtClean="0"/>
              <a:t>способностью и готовностью выполнять основные лечебные мероприятия при наиболее часто встречающихся заболеваниях и состояниях у взрослого поголовья животных, молодняка и новорожденных, способных вызвать тяжелые осложнения и (или) летальный исход: заболевания нервной, эндокринной, иммунной, </a:t>
            </a:r>
            <a:r>
              <a:rPr lang="ru-RU" dirty="0" err="1" smtClean="0"/>
              <a:t>сердечно-сосудистой</a:t>
            </a:r>
            <a:r>
              <a:rPr lang="ru-RU" dirty="0" smtClean="0"/>
              <a:t>, дыхательной, пищеварительной, мочеполовой систем и крови, своевременно выявлять </a:t>
            </a:r>
            <a:r>
              <a:rPr lang="ru-RU" dirty="0" err="1" smtClean="0"/>
              <a:t>жизнеопасные</a:t>
            </a:r>
            <a:r>
              <a:rPr lang="ru-RU" dirty="0" smtClean="0"/>
              <a:t> нарушения (острая кровопотеря, нарушение дыхания, остановка сердца, кома, шок), использовать методики их немедленного устранения, осуществлять противошоковые мероприятия (ПК-5);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618204" y="304800"/>
            <a:ext cx="370702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Приказ Министерства образования и науки РФ от 3 сентября 2015 г. N 962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2840223" cy="1320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416909"/>
            <a:ext cx="8596668" cy="511569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способностью и готовностью назначать больным адекватное (терапевтическое и хирургическое) лечение в соответствии с поставленным диагнозом, осуществлять алгоритм выбора медикаментозной и </a:t>
            </a:r>
            <a:r>
              <a:rPr lang="ru-RU" dirty="0" err="1" smtClean="0"/>
              <a:t>немедикаментозной</a:t>
            </a:r>
            <a:r>
              <a:rPr lang="ru-RU" dirty="0" smtClean="0"/>
              <a:t> терапии пациентам с инфекционными, паразитарными и неинфекционными заболеваниями, соблюдать правила работы с лекарственными средствами, использовать основные принципы при организации лечебного диетического кормления больных и здоровых животных (ПК-6);</a:t>
            </a:r>
          </a:p>
          <a:p>
            <a:r>
              <a:rPr lang="ru-RU" u="sng" dirty="0" smtClean="0"/>
              <a:t>экспертно-контрольная деятельность</a:t>
            </a:r>
            <a:r>
              <a:rPr lang="ru-RU" dirty="0" smtClean="0"/>
              <a:t>:</a:t>
            </a:r>
          </a:p>
          <a:p>
            <a:r>
              <a:rPr lang="ru-RU" dirty="0" smtClean="0"/>
              <a:t>способностью и готовностью проводить вскрытие и профессионально ставить посмертный диагноз, оценивать правильность проведенного лечения в порядке судебно-ветеринарной экспертизы и арбитражного производства (ПК-7);</a:t>
            </a:r>
          </a:p>
          <a:p>
            <a:r>
              <a:rPr lang="ru-RU" dirty="0" smtClean="0"/>
              <a:t>способностью и готовностью проводить ветеринарно-санитарную оценку и контроль производства безопасной продукции животноводства, пчеловодства и водного промысла, знанием правил перевозки грузов, подконтрольных ветеринарной службе (ПК-8);</a:t>
            </a:r>
          </a:p>
          <a:p>
            <a:r>
              <a:rPr lang="ru-RU" dirty="0" smtClean="0"/>
              <a:t>способностью и готовностью организовывать и проводить экспертную оценку и контроль технологических процессов и операций по переработке сырья животного и растительного происхождения, зданий и сооружений для содержания животных (ПК-9);</a:t>
            </a:r>
          </a:p>
          <a:p>
            <a:r>
              <a:rPr lang="ru-RU" dirty="0" smtClean="0"/>
              <a:t>способностью и готовностью к организации и контролю транспортировки животных, сырья, продукции животного происхождения, продукции пчеловодства и водного промысла (ПК-10);</a:t>
            </a:r>
          </a:p>
          <a:p>
            <a:r>
              <a:rPr lang="ru-RU" dirty="0" smtClean="0"/>
              <a:t>способностью и готовностью осуществлять экспертизу и контроль мероприятий по охране населения от болезней, общих для человека и животных, охране территорий Российской Федерации от заноса заразных болезней из других государств (ПК-11);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618204" y="304800"/>
            <a:ext cx="370702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Приказ Министерства образования и науки РФ от 3 сентября 2015 г. N 962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3837001" cy="1320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276865"/>
            <a:ext cx="8596668" cy="5132173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u="sng" dirty="0" smtClean="0"/>
              <a:t>организационно-управленческая деятельность</a:t>
            </a:r>
            <a:r>
              <a:rPr lang="ru-RU" dirty="0" smtClean="0"/>
              <a:t>:</a:t>
            </a:r>
          </a:p>
          <a:p>
            <a:r>
              <a:rPr lang="ru-RU" dirty="0" smtClean="0"/>
              <a:t>способностью и готовностью использовать нормативную документацию, принятую в ветеринарии и здравоохранении (законы Российской Федерации, технические регламенты, международные и национальные стандарты, приказы, правила, рекомендации, указания, терминологию, действующие международные классификации) (ПК-12);</a:t>
            </a:r>
          </a:p>
          <a:p>
            <a:r>
              <a:rPr lang="ru-RU" dirty="0" smtClean="0"/>
              <a:t>способностью и готовностью использовать знания организационной структуры, управленческой и экономической деятельности лечебно-профилактических учреждений различных типов и различных форм собственности по оказанию ветеринарной помощи населению, анализировать показатели их работы, проводить оценку эффективности противоэпизоотических и лечебно-профилактических мероприятий (ПК-13);</a:t>
            </a:r>
          </a:p>
          <a:p>
            <a:r>
              <a:rPr lang="ru-RU" dirty="0" smtClean="0"/>
              <a:t>способностью и готовностью обеспечивать рациональную организацию труда среднего и младшего персонала ветеринарных лечебно-профилактических учреждений, их обучение основным манипуляциям и процедурам (ПК-14);</a:t>
            </a:r>
          </a:p>
          <a:p>
            <a:r>
              <a:rPr lang="ru-RU" dirty="0" smtClean="0"/>
              <a:t>способностью и готовностью осуществлять организацию и проведение мониторинга возникновения и распространения инфекционных, инвазионных и других болезней, биологического загрязнения окружающей среды, карантинные мероприятия, защиту населения в очагах особо опасных инфекций, при ухудшении радиационной обстановки и стихийных бедствиях (ПК-15);</a:t>
            </a:r>
          </a:p>
          <a:p>
            <a:r>
              <a:rPr lang="ru-RU" dirty="0" smtClean="0"/>
              <a:t>способностью и готовностью организовать и контролировать проведение массовых диагностических и лечебно-профилактических мероприятий, направленных на раннее выявление, недопущение и оперативное лечение опасных заболеваний, в том числе, </a:t>
            </a:r>
            <a:r>
              <a:rPr lang="ru-RU" dirty="0" err="1" smtClean="0"/>
              <a:t>зооантропонозов</a:t>
            </a:r>
            <a:r>
              <a:rPr lang="ru-RU" dirty="0" smtClean="0"/>
              <a:t> (ПК-16);</a:t>
            </a:r>
          </a:p>
          <a:p>
            <a:r>
              <a:rPr lang="ru-RU" dirty="0" smtClean="0"/>
              <a:t>способностью и готовностью осуществлять перспективное планирование работы ветеринарных и производственных подразделений, оценивать и прогнозировать экономическое развитие ветеринарной службы, проводить оценку эффективности ветеринарных мероприятий (ПК-17);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618204" y="304800"/>
            <a:ext cx="370702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Приказ Министерства образования и науки РФ от 3 сентября 2015 г. N 962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2848461" cy="1320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392195"/>
            <a:ext cx="8596668" cy="5107459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u="sng" dirty="0" smtClean="0"/>
              <a:t>производственно-технологическая деятельность</a:t>
            </a:r>
            <a:r>
              <a:rPr lang="ru-RU" dirty="0" smtClean="0"/>
              <a:t>:</a:t>
            </a:r>
          </a:p>
          <a:p>
            <a:r>
              <a:rPr lang="ru-RU" dirty="0" smtClean="0"/>
              <a:t>способностью и готовностью осуществлять организацию и контроль технологических процессов по производству, переработке, хранению, транспортировке и реализации продукции животного происхождения (ПК-18);</a:t>
            </a:r>
          </a:p>
          <a:p>
            <a:r>
              <a:rPr lang="ru-RU" dirty="0" smtClean="0"/>
              <a:t>способностью и готовностью участвовать в разработке новых методов, способов и приемов изготовления и контроля качества лекарственных средств (ПК-19);</a:t>
            </a:r>
          </a:p>
          <a:p>
            <a:r>
              <a:rPr lang="ru-RU" u="sng" dirty="0" smtClean="0"/>
              <a:t>проектно-консультативная деятельность:</a:t>
            </a:r>
          </a:p>
          <a:p>
            <a:r>
              <a:rPr lang="ru-RU" dirty="0" smtClean="0"/>
              <a:t>способностью и готовностью участвовать в разработке проектов по строительству ветеринарных учреждений и клиник, животноводческих комплексов, технологических линий по переработке продукции животноводства и их экспертизе согласно ветеринарно-санитарным и гигиеническим требованиям (ПК-20);</a:t>
            </a:r>
          </a:p>
          <a:p>
            <a:r>
              <a:rPr lang="ru-RU" dirty="0" smtClean="0"/>
              <a:t>способностью и готовностью проводить консультативную деятельность в области профилактики, диагностики болезней и лечения животных, ветеринарно-санитарной экспертизы, судебно-ветеринарной экспертизы и организации ветеринарного дела (ПК-21);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618204" y="304800"/>
            <a:ext cx="370702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Приказ Министерства образования и науки РФ от 3 сентября 2015 г. N 962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3449823" cy="1320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392195"/>
            <a:ext cx="8596668" cy="4860324"/>
          </a:xfrm>
        </p:spPr>
        <p:txBody>
          <a:bodyPr>
            <a:normAutofit fontScale="77500" lnSpcReduction="20000"/>
          </a:bodyPr>
          <a:lstStyle/>
          <a:p>
            <a:r>
              <a:rPr lang="ru-RU" u="sng" dirty="0" smtClean="0"/>
              <a:t>образовательно-воспитательная деятельность:</a:t>
            </a:r>
          </a:p>
          <a:p>
            <a:r>
              <a:rPr lang="ru-RU" dirty="0" smtClean="0"/>
              <a:t>способностью и готовностью проводить </a:t>
            </a:r>
            <a:r>
              <a:rPr lang="ru-RU" dirty="0" err="1" smtClean="0"/>
              <a:t>ветеринарно-санитарно-просветительскую</a:t>
            </a:r>
            <a:r>
              <a:rPr lang="ru-RU" dirty="0" smtClean="0"/>
              <a:t> работу среди населения, осуществлять </a:t>
            </a:r>
            <a:r>
              <a:rPr lang="ru-RU" dirty="0" err="1" smtClean="0"/>
              <a:t>социокультурное</a:t>
            </a:r>
            <a:r>
              <a:rPr lang="ru-RU" dirty="0" smtClean="0"/>
              <a:t> и гигиеническое образование владельцев животных (ПК-22);</a:t>
            </a:r>
          </a:p>
          <a:p>
            <a:r>
              <a:rPr lang="ru-RU" dirty="0" smtClean="0"/>
              <a:t>способностью и готовностью осуществлять распространение и популяризацию профессиональных знаний, воспитательную работу с обучающимися, анализ состояния и динамики объектов деятельности (ПК-23);</a:t>
            </a:r>
          </a:p>
          <a:p>
            <a:r>
              <a:rPr lang="ru-RU" dirty="0" smtClean="0"/>
              <a:t>способностью и готовностью проводить подготовку и переподготовку специалистов ветеринарного, зоотехнического и биологического профилей (ПК-24);</a:t>
            </a:r>
          </a:p>
          <a:p>
            <a:r>
              <a:rPr lang="ru-RU" u="sng" dirty="0" smtClean="0"/>
              <a:t>научно-исследовательская деятельность:</a:t>
            </a:r>
          </a:p>
          <a:p>
            <a:r>
              <a:rPr lang="ru-RU" dirty="0" smtClean="0"/>
              <a:t>способностью и готовностью осуществлять сбор научной информации, подготовку обзоров, аннотаций, составление рефератов и отчетов, библиографий, участвовать в научных дискуссиях и процедурах защиты научных работ различного уровня, выступать с докладами и сообщениями по тематике проводимых исследований, анализировать отечественный и зарубежный опыт по тематике исследования, разрабатывать планы, программы и методики проведения научных исследований, проводить научные исследования и эксперименты (ПК-25);</a:t>
            </a:r>
          </a:p>
          <a:p>
            <a:r>
              <a:rPr lang="ru-RU" dirty="0" smtClean="0"/>
              <a:t>способностью и готовностью к участию в освоении современных теоретических и экспериментальных методов исследования с целью создания новых перспективных средств, в организации работ по практическому использованию и внедрению результатов исследований, умением применять инновационные методы научных исследований в ветеринарии и биологии (ПК-26).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618204" y="304800"/>
            <a:ext cx="370702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Приказ Министерства образования и науки РФ от 3 сентября 2015 г. N 962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999963" cy="1320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507525"/>
            <a:ext cx="8664374" cy="4533838"/>
          </a:xfrm>
        </p:spPr>
        <p:txBody>
          <a:bodyPr/>
          <a:lstStyle/>
          <a:p>
            <a:r>
              <a:rPr lang="ru-RU" dirty="0" smtClean="0"/>
              <a:t>Профессиональные компетенции, устанавливаемые программой </a:t>
            </a:r>
            <a:r>
              <a:rPr lang="ru-RU" dirty="0" err="1" smtClean="0"/>
              <a:t>специалитета</a:t>
            </a:r>
            <a:r>
              <a:rPr lang="ru-RU" dirty="0" smtClean="0"/>
              <a:t>, формируются на основе профессиональных стандартов, соответствующих профессиональной деятельности выпускников (при наличии), а также, при необходимости, на основе анализа требований к профессиональным компетенциям, предъявляемых к выпускникам на рынке труда, обобщения отечественного и зарубежного опыта, проведения консультаций с ведущими работодателями, объединениями работодателей отрасли, в которой востребованы выпускники, иных источников (далее - иные требования, предъявляемые к выпускникам).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618204" y="304800"/>
            <a:ext cx="370702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Приказ Министерства образования и науки РФ от 22 сентября 2017 г № 974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СТАНДАРТ </a:t>
            </a:r>
            <a:r>
              <a:rPr lang="en-US" b="1" dirty="0" smtClean="0"/>
              <a:t>WORLDSKILLS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Специалист должен знать и понимать: </a:t>
            </a:r>
            <a:r>
              <a:rPr lang="ru-RU" dirty="0" smtClean="0"/>
              <a:t>	</a:t>
            </a:r>
          </a:p>
          <a:p>
            <a:endParaRPr lang="ru-RU" dirty="0" smtClean="0"/>
          </a:p>
          <a:p>
            <a:r>
              <a:rPr lang="ru-RU" dirty="0" smtClean="0"/>
              <a:t>систему ветеринарных лечебно-диагностических мероприятий в различных условиях; </a:t>
            </a:r>
          </a:p>
          <a:p>
            <a:r>
              <a:rPr lang="ru-RU" dirty="0" smtClean="0"/>
              <a:t>• современные методы клинической и лабораторной диагностики болезней животных; </a:t>
            </a:r>
          </a:p>
          <a:p>
            <a:r>
              <a:rPr lang="ru-RU" dirty="0" smtClean="0"/>
              <a:t>• приемы клинической диагностики внутренних болезней животных; </a:t>
            </a:r>
          </a:p>
          <a:p>
            <a:r>
              <a:rPr lang="ru-RU" dirty="0" smtClean="0"/>
              <a:t>• правила и методики оценки качества спермы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СТАНДАРТ </a:t>
            </a:r>
            <a:r>
              <a:rPr lang="en-US" b="1" dirty="0" smtClean="0"/>
              <a:t>WORLDSKILLS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738185"/>
            <a:ext cx="8596668" cy="4303178"/>
          </a:xfrm>
        </p:spPr>
        <p:txBody>
          <a:bodyPr/>
          <a:lstStyle/>
          <a:p>
            <a:r>
              <a:rPr lang="ru-RU" u="sng" dirty="0" smtClean="0"/>
              <a:t>Специалист должен уметь: </a:t>
            </a:r>
          </a:p>
          <a:p>
            <a:r>
              <a:rPr lang="ru-RU" dirty="0" smtClean="0"/>
              <a:t>• фиксировать животных разных видов; </a:t>
            </a:r>
          </a:p>
          <a:p>
            <a:r>
              <a:rPr lang="ru-RU" dirty="0" smtClean="0"/>
              <a:t>• определять клиническое состояние животных; </a:t>
            </a:r>
          </a:p>
          <a:p>
            <a:r>
              <a:rPr lang="ru-RU" dirty="0" smtClean="0"/>
              <a:t>• устанавливать функциональные и морфологические изменения в органах и системах органов сельскохозяйственных животных; </a:t>
            </a:r>
          </a:p>
          <a:p>
            <a:r>
              <a:rPr lang="ru-RU" dirty="0" smtClean="0"/>
              <a:t>• обрабатывать операционное поле, проводить местное обезболивание, накладывать швы и повязки; </a:t>
            </a:r>
          </a:p>
          <a:p>
            <a:r>
              <a:rPr lang="ru-RU" dirty="0" smtClean="0"/>
              <a:t>• оказывать сельскохозяйственным животным акушерскую помощь; </a:t>
            </a:r>
          </a:p>
          <a:p>
            <a:r>
              <a:rPr lang="ru-RU" dirty="0" smtClean="0"/>
              <a:t>• соблюдать ветеринарно-санитарные правила искусственного осеменения 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1400432"/>
            <a:ext cx="7239229" cy="132629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EUROPEAN ASSOCIATION OF ESTABLISHMENTS</a:t>
            </a:r>
            <a:r>
              <a:rPr lang="ru-RU" b="1" dirty="0" smtClean="0"/>
              <a:t> </a:t>
            </a:r>
            <a:r>
              <a:rPr lang="en-US" b="1" dirty="0" smtClean="0"/>
              <a:t>FOR VETERINARY EDUCATION</a:t>
            </a:r>
            <a:r>
              <a:rPr lang="ru-RU" b="1" dirty="0" smtClean="0"/>
              <a:t> </a:t>
            </a:r>
            <a:r>
              <a:rPr lang="en-US" b="1" dirty="0" smtClean="0"/>
              <a:t>(EAEVE)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 </a:t>
            </a:r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en-US" dirty="0" smtClean="0"/>
              <a:t> </a:t>
            </a:r>
            <a:r>
              <a:rPr lang="ru-RU" dirty="0" smtClean="0"/>
              <a:t>«</a:t>
            </a:r>
            <a:r>
              <a:rPr lang="en-US" b="1" dirty="0" smtClean="0"/>
              <a:t>European System of Evaluation of Veterinary Training</a:t>
            </a:r>
            <a:r>
              <a:rPr lang="ru-RU" b="1" dirty="0" smtClean="0"/>
              <a:t>»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184821" y="311390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E:\К докладу\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31210" y="1702885"/>
            <a:ext cx="1524000" cy="9479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17EE222-C63A-41C6-A8D5-5EAEBF42C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Уровни ветеринарного образования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C11FD68-2D9B-4FB2-AF15-1F168918E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39545"/>
            <a:ext cx="8596668" cy="3701817"/>
          </a:xfrm>
        </p:spPr>
        <p:txBody>
          <a:bodyPr>
            <a:normAutofit/>
          </a:bodyPr>
          <a:lstStyle/>
          <a:p>
            <a:r>
              <a:rPr lang="ru-RU" sz="2400" dirty="0" smtClean="0"/>
              <a:t>36.02.01 Ветеринария – СПО</a:t>
            </a:r>
          </a:p>
          <a:p>
            <a:r>
              <a:rPr lang="ru-RU" sz="2400" dirty="0" smtClean="0"/>
              <a:t>36.03.01</a:t>
            </a:r>
            <a:r>
              <a:rPr lang="ru-RU" sz="2400" b="1" dirty="0" smtClean="0"/>
              <a:t> </a:t>
            </a:r>
            <a:r>
              <a:rPr lang="ru-RU" sz="2400" dirty="0" smtClean="0"/>
              <a:t>Ветеринарно-санитарная экспертиза – </a:t>
            </a:r>
            <a:r>
              <a:rPr lang="ru-RU" sz="2400" dirty="0" err="1" smtClean="0"/>
              <a:t>бакалавриат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36.04.01 Ветеринарно-санитарная экспертиза – магистратура</a:t>
            </a:r>
          </a:p>
          <a:p>
            <a:r>
              <a:rPr lang="ru-RU" sz="2400" dirty="0" smtClean="0"/>
              <a:t>36.05.01</a:t>
            </a:r>
            <a:r>
              <a:rPr lang="ru-RU" sz="2400" b="1" dirty="0" smtClean="0"/>
              <a:t> </a:t>
            </a:r>
            <a:r>
              <a:rPr lang="ru-RU" sz="2400" dirty="0" smtClean="0"/>
              <a:t>Ветеринария – </a:t>
            </a:r>
            <a:r>
              <a:rPr lang="ru-RU" sz="2400" dirty="0" err="1" smtClean="0"/>
              <a:t>специалитет</a:t>
            </a:r>
            <a:endParaRPr lang="ru-RU" sz="2400" dirty="0" smtClean="0"/>
          </a:p>
          <a:p>
            <a:r>
              <a:rPr lang="ru-RU" sz="2400" dirty="0" smtClean="0"/>
              <a:t>36.06.01 Ветеринария и зоотехния - подготовка кадров высшей квалификации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2418931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Day One Competences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2160589"/>
            <a:ext cx="8746752" cy="3880773"/>
          </a:xfrm>
        </p:spPr>
        <p:txBody>
          <a:bodyPr>
            <a:normAutofit/>
          </a:bodyPr>
          <a:lstStyle/>
          <a:p>
            <a:r>
              <a:rPr lang="ru-RU" dirty="0" smtClean="0"/>
              <a:t>1.1. Понимать этические и юридические обязанности ветеринарного врача в отношении пациентов, клиентов, общества и окружающей среды.</a:t>
            </a:r>
          </a:p>
          <a:p>
            <a:r>
              <a:rPr lang="ru-RU" dirty="0" smtClean="0"/>
              <a:t>1.2. Демонстрировать знания об организации, управлении и законодательстве, связанных с ветеринарным бизнесом.</a:t>
            </a:r>
          </a:p>
          <a:p>
            <a:r>
              <a:rPr lang="ru-RU" dirty="0" smtClean="0"/>
              <a:t>1.3. Содействовать, контролировать и поддерживать здоровье и безопасность в ветеринарии; демонстрировать знание систем контроля качества; применять принципы управления рисками в своей практике.</a:t>
            </a:r>
          </a:p>
          <a:p>
            <a:r>
              <a:rPr lang="ru-RU" dirty="0" smtClean="0"/>
              <a:t>1.4. Эффективно общаться с клиентами, коллегами и ответственными органами, используя стиль, соответствующий аудитории.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Day One Competences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1.5. Подготовить точные клинические и клиентские записи и, при необходимости, отчеты о случаях, в форме, удовлетворительной для коллег и понятной публике.</a:t>
            </a:r>
          </a:p>
          <a:p>
            <a:r>
              <a:rPr lang="ru-RU" dirty="0" smtClean="0"/>
              <a:t>1.6 Эффективно работать в качестве члена многопрофильной команды по предоставлению услуг. </a:t>
            </a:r>
          </a:p>
          <a:p>
            <a:r>
              <a:rPr lang="ru-RU" dirty="0" smtClean="0"/>
              <a:t>1.7. Понимать экономический и эмоциональный контекст, в котором работает ветеринарный врач.</a:t>
            </a:r>
          </a:p>
          <a:p>
            <a:r>
              <a:rPr lang="ru-RU" dirty="0" smtClean="0"/>
              <a:t>1.8 Возможность читать и критически оценивать литературу и презентации.</a:t>
            </a:r>
          </a:p>
          <a:p>
            <a:r>
              <a:rPr lang="ru-RU" dirty="0" smtClean="0"/>
              <a:t>1.9. Понимать и применять принципы клинического управления и практиковать ветеринарную медицину на основе доказательств.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Day One Competences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548715"/>
            <a:ext cx="8596668" cy="4492648"/>
          </a:xfrm>
        </p:spPr>
        <p:txBody>
          <a:bodyPr>
            <a:normAutofit/>
          </a:bodyPr>
          <a:lstStyle/>
          <a:p>
            <a:r>
              <a:rPr lang="ru-RU" dirty="0" smtClean="0"/>
              <a:t>1.10. Использовать свои профессиональные возможности для содействия развитию ветеринарных знаний для того, чтобы улучшить качество ухода за животными и ветеринарного общественного здравоохранения.</a:t>
            </a:r>
          </a:p>
          <a:p>
            <a:r>
              <a:rPr lang="ru-RU" dirty="0" smtClean="0"/>
              <a:t>1.11. Демонстрировать способность справляться с неполной информацией, справляться с непредвиденными обстоятельствами и адаптироваться к изменениям.</a:t>
            </a:r>
          </a:p>
          <a:p>
            <a:r>
              <a:rPr lang="ru-RU" dirty="0" smtClean="0"/>
              <a:t>1.12. Демонстрировать, что они признают личные и профессиональные рамки и знают, как обращаться за профессиональными советами, помощью и поддержкой, когда это необходимо.</a:t>
            </a:r>
          </a:p>
          <a:p>
            <a:r>
              <a:rPr lang="ru-RU" dirty="0" smtClean="0"/>
              <a:t>1.13. Демонстрировать способность обучения на протяжении всей жизни и приверженность обучению и профессиональному развитию. Это включает в себя отражение профессионального опыта и принятие мер по повышению эффективности и компетентности.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Day One Competences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1.14. Принимать участие в процессах самоконтроля и групповой проверки, чтобы повысить производительность.</a:t>
            </a:r>
          </a:p>
          <a:p>
            <a:r>
              <a:rPr lang="ru-RU" dirty="0" smtClean="0"/>
              <a:t>1.15. Получать точную и актуальную историю отдельного животного  или группы животных и его/их среды.</a:t>
            </a:r>
          </a:p>
          <a:p>
            <a:r>
              <a:rPr lang="ru-RU" dirty="0" smtClean="0"/>
              <a:t>1.16. Быть осторожными в обращении с пациентами при работе, а также инструктировать других,  кто помогает  ветеринару выполнять манипуляции.</a:t>
            </a:r>
          </a:p>
          <a:p>
            <a:r>
              <a:rPr lang="ru-RU" dirty="0" smtClean="0"/>
              <a:t>1.17 Проводить полное клиническое обследование и демонстрировать способность принимать клинические решения.</a:t>
            </a:r>
          </a:p>
          <a:p>
            <a:r>
              <a:rPr lang="ru-RU" dirty="0" smtClean="0"/>
              <a:t>1.18. Разрабатывать соответствующие планы лечения и управлять лечением в интересах пациентов и в отношении имеющихся ресурсов.</a:t>
            </a:r>
          </a:p>
          <a:p>
            <a:r>
              <a:rPr lang="ru-RU" dirty="0" smtClean="0"/>
              <a:t>1.19.Оказывать первую помощь.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Day One Competences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367481"/>
            <a:ext cx="8596668" cy="4673881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1.20. Оценивать физическое состояние, благосостояние и состояние питания животного или группы животных и давать клиенту рекомендации по вопросам животноводства и  кормления.</a:t>
            </a:r>
          </a:p>
          <a:p>
            <a:r>
              <a:rPr lang="ru-RU" dirty="0" smtClean="0"/>
              <a:t>1.21. Сбор, хранение и транспортировка образцов, выбор соответствующих диагностических тестов, интерпретация и понимание ограничений результатов испытаний.</a:t>
            </a:r>
          </a:p>
          <a:p>
            <a:r>
              <a:rPr lang="ru-RU" dirty="0" smtClean="0"/>
              <a:t>1.22. Четкое общение и сотрудничество с клиниками  и службами </a:t>
            </a:r>
            <a:r>
              <a:rPr lang="ru-RU" dirty="0" smtClean="0"/>
              <a:t>диагностики.</a:t>
            </a:r>
            <a:endParaRPr lang="ru-RU" dirty="0" smtClean="0"/>
          </a:p>
          <a:p>
            <a:r>
              <a:rPr lang="ru-RU" dirty="0" smtClean="0"/>
              <a:t>1.23. Понимать значимость различных диагностических </a:t>
            </a:r>
            <a:r>
              <a:rPr lang="ru-RU" dirty="0" smtClean="0"/>
              <a:t>методов. </a:t>
            </a:r>
            <a:r>
              <a:rPr lang="ru-RU" dirty="0" smtClean="0"/>
              <a:t>Использовать базовое оборудование для обработки снимков и проводить осмотр эффективно, в соответствии с применяемой практикой охраны здоровья и безопасности и действующим законодательством.</a:t>
            </a:r>
          </a:p>
          <a:p>
            <a:r>
              <a:rPr lang="ru-RU" dirty="0" smtClean="0"/>
              <a:t>1.24. Распознавать подозрительные признаки болезней, подлежащих обязательной регистрации и зоонозных заболеваний и принимать соответствующие меры, включая уведомление соответствующих органов.</a:t>
            </a:r>
          </a:p>
          <a:p>
            <a:r>
              <a:rPr lang="ru-RU" dirty="0" smtClean="0"/>
              <a:t>1.25 Доступ к соответствующим источникам данных о лицензированных лекарствах.</a:t>
            </a:r>
          </a:p>
          <a:p>
            <a:r>
              <a:rPr lang="ru-RU" dirty="0" smtClean="0"/>
              <a:t>1.26 Принимать и распределять лекарства правильно и ответственно в соответствии с законодательством и рекомендациями.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8454"/>
          </a:xfrm>
        </p:spPr>
        <p:txBody>
          <a:bodyPr/>
          <a:lstStyle/>
          <a:p>
            <a:pPr algn="ctr"/>
            <a:r>
              <a:rPr lang="en-US" b="1" dirty="0" smtClean="0"/>
              <a:t>Day One Competences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8523" y="1441623"/>
            <a:ext cx="8738515" cy="4522572"/>
          </a:xfrm>
        </p:spPr>
        <p:txBody>
          <a:bodyPr>
            <a:normAutofit fontScale="92500" lnSpcReduction="10000"/>
          </a:bodyPr>
          <a:lstStyle/>
          <a:p>
            <a:r>
              <a:rPr lang="ru-RU" sz="2300" dirty="0" smtClean="0"/>
              <a:t>1.27. Сообщать о подозрительных побочных реакциях.</a:t>
            </a:r>
          </a:p>
          <a:p>
            <a:r>
              <a:rPr lang="ru-RU" sz="2300" dirty="0" smtClean="0"/>
              <a:t>1.28.Правильно применять принципы </a:t>
            </a:r>
            <a:r>
              <a:rPr lang="ru-RU" sz="2300" dirty="0" err="1" smtClean="0"/>
              <a:t>биозащиты</a:t>
            </a:r>
            <a:r>
              <a:rPr lang="ru-RU" sz="2300" dirty="0" smtClean="0"/>
              <a:t>, включая стерилизацию оборудования и дезинфекцию одежды.</a:t>
            </a:r>
          </a:p>
          <a:p>
            <a:r>
              <a:rPr lang="ru-RU" sz="2300" dirty="0" smtClean="0"/>
              <a:t>1.29 Правильно выполнять асептическую операцию.</a:t>
            </a:r>
          </a:p>
          <a:p>
            <a:r>
              <a:rPr lang="ru-RU" sz="2300" dirty="0" smtClean="0"/>
              <a:t>1.30. Безопасно выполнять </a:t>
            </a:r>
            <a:r>
              <a:rPr lang="ru-RU" sz="2300" dirty="0" err="1" smtClean="0"/>
              <a:t>седацию</a:t>
            </a:r>
            <a:r>
              <a:rPr lang="ru-RU" sz="2300" dirty="0" smtClean="0"/>
              <a:t>, а также общую и региональную анестезию; применять химические методы сдерживания.</a:t>
            </a:r>
          </a:p>
          <a:p>
            <a:r>
              <a:rPr lang="ru-RU" sz="2300" dirty="0" smtClean="0"/>
              <a:t>1.31. Оценивать и контролировать  состояние боли.</a:t>
            </a:r>
          </a:p>
          <a:p>
            <a:r>
              <a:rPr lang="ru-RU" sz="2300" dirty="0" smtClean="0"/>
              <a:t>1.32. Признавать, когда эвтаназия уместна и выполнять ее в отношении животного, используя соответствующий метод, проявляя сочувствие к чувствам владельцев и других лиц, применяя меры безопасности к присутствующим; дать рекомендации по утилизации.</a:t>
            </a:r>
          </a:p>
          <a:p>
            <a:endParaRPr lang="ru-RU" sz="23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Day One Competences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507525"/>
            <a:ext cx="8596668" cy="453383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1.33.Выполнять вскрытие, регистрировать наблюдения, образцы тканей, хранить и транспортировать их.</a:t>
            </a:r>
          </a:p>
          <a:p>
            <a:r>
              <a:rPr lang="ru-RU" dirty="0" smtClean="0"/>
              <a:t>1.34.Проводить предварительную проверку животных, предназначенных для пищевой цепи, в том числе обращать внимание на аспекты благосостояния; правильно определять условия, влияющие на качество и безопасность продуктов животного происхождения, исключать тех животных, состояние которых означает, что их продукты непригодны для пищевого использования.</a:t>
            </a:r>
          </a:p>
          <a:p>
            <a:r>
              <a:rPr lang="ru-RU" dirty="0" smtClean="0"/>
              <a:t>1.35 Проводить анализ пищевых продуктов и кормов, включая обследование животных, производящих продукты питания после их смерти  и проводить осмотр в области пищевых технологий.</a:t>
            </a:r>
          </a:p>
          <a:p>
            <a:r>
              <a:rPr lang="ru-RU" dirty="0" smtClean="0"/>
              <a:t>1.36. Консультировать и осуществлять профилактические программы, соответствующие видам, и в соответствии с принятыми нормами охраны здоровья животных, социального обеспечения и общественного здравоохранения.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Федеральные стандарты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524001"/>
            <a:ext cx="8596668" cy="4517362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                                   36.02.01 Ветеринария – СПО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Приказ </a:t>
            </a:r>
            <a:r>
              <a:rPr lang="ru-RU" b="1" dirty="0" err="1" smtClean="0"/>
              <a:t>Минобрнауки</a:t>
            </a:r>
            <a:r>
              <a:rPr lang="ru-RU" b="1" dirty="0" smtClean="0"/>
              <a:t> России от 12.05.2014 N 504 «Об утверждении федерального государственного образовательного стандарта среднего профессионального образования по специальности 36.02.01 Ветеринария »</a:t>
            </a:r>
            <a:endParaRPr lang="ru-RU" b="1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835610" y="21336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809" y="288324"/>
            <a:ext cx="8596668" cy="815546"/>
          </a:xfrm>
        </p:spPr>
        <p:txBody>
          <a:bodyPr/>
          <a:lstStyle/>
          <a:p>
            <a:pPr algn="ctr"/>
            <a:r>
              <a:rPr lang="ru-RU" dirty="0" smtClean="0"/>
              <a:t>Федеральные стандарты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988541"/>
            <a:ext cx="8596668" cy="5052821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36.03.01 Ветеринарно-санитарная экспертиза – </a:t>
            </a:r>
            <a:r>
              <a:rPr lang="ru-RU" b="1" dirty="0" err="1" smtClean="0"/>
              <a:t>бакалавриат</a:t>
            </a:r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Приказ </a:t>
            </a:r>
            <a:r>
              <a:rPr lang="ru-RU" b="1" dirty="0" err="1" smtClean="0"/>
              <a:t>Минобрнауки</a:t>
            </a:r>
            <a:r>
              <a:rPr lang="ru-RU" b="1" dirty="0" smtClean="0"/>
              <a:t> России от 01.12.2016 N 1516 "Об утверждении федерального государственного образовательного стандарта высшего образования по направлению подготовки 36.03.01 Ветеринарно-санитарная экспертиза (уровень </a:t>
            </a:r>
            <a:r>
              <a:rPr lang="ru-RU" b="1" dirty="0" err="1" smtClean="0"/>
              <a:t>бакалавриата</a:t>
            </a:r>
            <a:r>
              <a:rPr lang="ru-RU" b="1" dirty="0" smtClean="0"/>
              <a:t>)»</a:t>
            </a:r>
          </a:p>
          <a:p>
            <a:r>
              <a:rPr lang="ru-RU" b="1" dirty="0" smtClean="0"/>
              <a:t>Приказ Министерства образования и науки РФ от 19 сентября 2017 г. № 939 “Об утверждении федерального государственного образовательного стандарта высшего образования - </a:t>
            </a:r>
            <a:r>
              <a:rPr lang="ru-RU" b="1" dirty="0" err="1" smtClean="0"/>
              <a:t>бакалавриат</a:t>
            </a:r>
            <a:r>
              <a:rPr lang="ru-RU" b="1" dirty="0" smtClean="0"/>
              <a:t> по направлению подготовки 36.03.01 Ветеринарно-санитарная экспертиза”</a:t>
            </a:r>
          </a:p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712043" y="140043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3741"/>
          </a:xfrm>
        </p:spPr>
        <p:txBody>
          <a:bodyPr/>
          <a:lstStyle/>
          <a:p>
            <a:pPr algn="ctr"/>
            <a:r>
              <a:rPr lang="ru-RU" dirty="0" smtClean="0"/>
              <a:t>Федеральные стандарты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02048" y="1394470"/>
            <a:ext cx="8596668" cy="4619152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36.04.01 Ветеринарно-санитарная экспертиза – магистратура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Приказ </a:t>
            </a:r>
            <a:r>
              <a:rPr lang="ru-RU" b="1" dirty="0" err="1" smtClean="0"/>
              <a:t>Минобрнауки</a:t>
            </a:r>
            <a:r>
              <a:rPr lang="ru-RU" b="1" dirty="0" smtClean="0"/>
              <a:t> России от 08.04.2015 N 368 "Об утверждении федерального государственного образовательного стандарта высшего образования по направлению подготовки 36.04.01 Ветеринарно-санитарная экспертиза (уровень магистратуры)</a:t>
            </a:r>
          </a:p>
          <a:p>
            <a:r>
              <a:rPr lang="ru-RU" b="1" dirty="0" smtClean="0"/>
              <a:t>Приказ Министерства образования и науки РФ от 28 сентября 2017 г. № 982 “Об утверждении федерального государственного образовательного стандарта высшего образования - магистратура по направлению подготовки 36.04.01 Ветеринарно-санитарная экспертиза”</a:t>
            </a:r>
          </a:p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959179" y="192765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3168"/>
          </a:xfrm>
        </p:spPr>
        <p:txBody>
          <a:bodyPr/>
          <a:lstStyle/>
          <a:p>
            <a:pPr algn="ctr"/>
            <a:r>
              <a:rPr lang="ru-RU" dirty="0" smtClean="0"/>
              <a:t>Федеральные стандарты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334531"/>
            <a:ext cx="8596668" cy="4706832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36.05.01 Ветеринария – </a:t>
            </a:r>
            <a:r>
              <a:rPr lang="ru-RU" b="1" dirty="0" err="1" smtClean="0"/>
              <a:t>специалитет</a:t>
            </a:r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Приказ Министерства образования и науки РФ от 3 сентября 2015 г. N 962 "Об утверждении федерального государственного образовательного стандарта высшего образования по специальности 36.05.01 Ветеринария (уровень </a:t>
            </a:r>
            <a:r>
              <a:rPr lang="ru-RU" b="1" dirty="0" err="1" smtClean="0"/>
              <a:t>специалитета</a:t>
            </a:r>
            <a:r>
              <a:rPr lang="ru-RU" b="1" dirty="0" smtClean="0"/>
              <a:t>)"</a:t>
            </a:r>
          </a:p>
          <a:p>
            <a:r>
              <a:rPr lang="ru-RU" b="1" dirty="0" smtClean="0"/>
              <a:t>Приказ Министерства образования и науки РФ от 22 сентября 2017 г. № 974 "Об утверждении федерального государственного образовательного стандарта высшего образования - </a:t>
            </a:r>
            <a:r>
              <a:rPr lang="ru-RU" b="1" dirty="0" err="1" smtClean="0"/>
              <a:t>специалитет</a:t>
            </a:r>
            <a:r>
              <a:rPr lang="ru-RU" b="1" dirty="0" smtClean="0"/>
              <a:t> по специальности 36.05.01 Ветеринария"</a:t>
            </a:r>
          </a:p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802659" y="1878227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0285" y="387179"/>
            <a:ext cx="8596668" cy="741405"/>
          </a:xfrm>
        </p:spPr>
        <p:txBody>
          <a:bodyPr/>
          <a:lstStyle/>
          <a:p>
            <a:pPr algn="ctr"/>
            <a:r>
              <a:rPr lang="ru-RU" dirty="0" smtClean="0"/>
              <a:t>Федеральные стандарты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178011"/>
            <a:ext cx="8596668" cy="4863351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36.06.01 Ветеринария и зоотехния - подготовка кадров высшей квалификации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b="1" dirty="0" smtClean="0"/>
          </a:p>
          <a:p>
            <a:r>
              <a:rPr lang="ru-RU" b="1" dirty="0" smtClean="0"/>
              <a:t>Федеральный государственный образовательный стандарт высшего образования уровень высшего образования - подготовка кадров высшей квалификации, направление подготовки 36.06.01 Ветеринария и зоотехния (утв. приказом Министерства образования и науки РФ от 30 июля 2014 г. N 896)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506097" y="203474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895034" cy="1320800"/>
          </a:xfrm>
        </p:spPr>
        <p:txBody>
          <a:bodyPr>
            <a:noAutofit/>
          </a:bodyPr>
          <a:lstStyle/>
          <a:p>
            <a:r>
              <a:rPr lang="ru-RU" sz="1400" dirty="0" smtClean="0"/>
              <a:t>Приказ Министерства труда и социальной защиты Российской Федерации от 29 сентября 2014 г. № 667н "О реестре профессиональных стандартов (перечне видов профессиональной деятельности)" (зарегистрирован Министерством юстиции Российской Федерации 19 ноября 2014 г., регистрационный № 34779) с изменением, внесенным приказом Министерства труда и социальной защиты Российской Федерации от 9 марта 2017 г. № 254н (зарегистрирован Министерством юстиции Российской Федерации 29 марта 2017 г., регистрационный № 46168).</a:t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1.11. Области профессиональной деятельности и сферы профессиональной деятельности, в которых выпускники, освоившие программу </a:t>
            </a:r>
            <a:r>
              <a:rPr lang="ru-RU" dirty="0" err="1" smtClean="0"/>
              <a:t>специалитета</a:t>
            </a:r>
            <a:r>
              <a:rPr lang="ru-RU" dirty="0" smtClean="0"/>
              <a:t> (далее - выпускники), могут осуществлять профессиональную деятельность:</a:t>
            </a:r>
          </a:p>
          <a:p>
            <a:r>
              <a:rPr lang="ru-RU" dirty="0" smtClean="0"/>
              <a:t>01 Образование и наука (в сфере профессионального обучения, профессионального образования и дополнительного профессионального образования, в сфере научных исследований),</a:t>
            </a:r>
          </a:p>
          <a:p>
            <a:r>
              <a:rPr lang="ru-RU" dirty="0" smtClean="0"/>
              <a:t>13 Сельское хозяйство (в сферах: сохранения и обеспечения здоровья животных; профилактики и лечения всех видов животных, в том числе птиц, пчел, рыб и гидробионтов; улучшения продуктивных качеств животных; ветеринарного контроля; судебно-ветеринарной и ветеринарно-санитарной экспертизы).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Профессиональный стандарт "Ветеринарный врач", утвержденный приказом Министерства труда и социальной защиты Российской Федерации от 4 августа 2014 г. № 540н (зарегистрирован Министерством юстиции Российской Федерации 20 августа 2014 г., регистрационный № 33672), с изменением, внесенным приказом Министерства труда и социальной защиты Российской Федерации от 12 декабря 2016 г. № 727н (зарегистрирован Министерством юстиции Российской Федерации 13 января 2017 г., регистрационный № 45230)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537</TotalTime>
  <Words>2247</Words>
  <Application>Microsoft Office PowerPoint</Application>
  <PresentationFormat>Произвольный</PresentationFormat>
  <Paragraphs>160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Аспект</vt:lpstr>
      <vt:lpstr>Состояние и перспективы развития ветеринарного образования</vt:lpstr>
      <vt:lpstr>Уровни ветеринарного образования</vt:lpstr>
      <vt:lpstr>Федеральные стандарты</vt:lpstr>
      <vt:lpstr>Федеральные стандарты</vt:lpstr>
      <vt:lpstr>Федеральные стандарты</vt:lpstr>
      <vt:lpstr>Федеральные стандарты</vt:lpstr>
      <vt:lpstr>Федеральные стандарты</vt:lpstr>
      <vt:lpstr>Приказ Министерства труда и социальной защиты Российской Федерации от 29 сентября 2014 г. № 667н "О реестре профессиональных стандартов (перечне видов профессиональной деятельности)" (зарегистрирован Министерством юстиции Российской Федерации 19 ноября 2014 г., регистрационный № 34779) с изменением, внесенным приказом Министерства труда и социальной защиты Российской Федерации от 9 марта 2017 г. № 254н (зарегистрирован Министерством юстиции Российской Федерации 29 марта 2017 г., регистрационный № 46168). </vt:lpstr>
      <vt:lpstr>Слайд 9</vt:lpstr>
      <vt:lpstr> </vt:lpstr>
      <vt:lpstr>Слайд 11</vt:lpstr>
      <vt:lpstr>Слайд 12</vt:lpstr>
      <vt:lpstr>Слайд 13</vt:lpstr>
      <vt:lpstr>Слайд 14</vt:lpstr>
      <vt:lpstr>Слайд 15</vt:lpstr>
      <vt:lpstr>Слайд 16</vt:lpstr>
      <vt:lpstr>СТАНДАРТ WORLDSKILLS </vt:lpstr>
      <vt:lpstr>СТАНДАРТ WORLDSKILLS </vt:lpstr>
      <vt:lpstr>EUROPEAN ASSOCIATION OF ESTABLISHMENTS FOR VETERINARY EDUCATION (EAEVE)  </vt:lpstr>
      <vt:lpstr>Day One Competences </vt:lpstr>
      <vt:lpstr>Day One Competences </vt:lpstr>
      <vt:lpstr>Day One Competences </vt:lpstr>
      <vt:lpstr>Day One Competences </vt:lpstr>
      <vt:lpstr>Day One Competences </vt:lpstr>
      <vt:lpstr>Day One Competences</vt:lpstr>
      <vt:lpstr>Day One Competences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Состояние и перспективы развития ветеринарного образования</dc:title>
  <dc:creator>Каримова</dc:creator>
  <cp:lastModifiedBy>user</cp:lastModifiedBy>
  <cp:revision>5</cp:revision>
  <dcterms:created xsi:type="dcterms:W3CDTF">2019-11-26T18:29:47Z</dcterms:created>
  <dcterms:modified xsi:type="dcterms:W3CDTF">2019-11-28T05:51:16Z</dcterms:modified>
</cp:coreProperties>
</file>