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8" r:id="rId4"/>
    <p:sldId id="298" r:id="rId5"/>
    <p:sldId id="299" r:id="rId6"/>
    <p:sldId id="300" r:id="rId7"/>
    <p:sldId id="301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20" r:id="rId22"/>
    <p:sldId id="305" r:id="rId23"/>
    <p:sldId id="297" r:id="rId24"/>
    <p:sldId id="296" r:id="rId25"/>
    <p:sldId id="295" r:id="rId26"/>
    <p:sldId id="291" r:id="rId27"/>
    <p:sldId id="289" r:id="rId28"/>
    <p:sldId id="290" r:id="rId29"/>
    <p:sldId id="319" r:id="rId30"/>
    <p:sldId id="279" r:id="rId3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84" y="-3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A7BD-A3C6-4B11-BA0E-1CD8A0AA5690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F5AC-8BCF-47A8-836D-3592B251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91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A7BD-A3C6-4B11-BA0E-1CD8A0AA5690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F5AC-8BCF-47A8-836D-3592B251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643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A7BD-A3C6-4B11-BA0E-1CD8A0AA5690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F5AC-8BCF-47A8-836D-3592B251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37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A7BD-A3C6-4B11-BA0E-1CD8A0AA5690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F5AC-8BCF-47A8-836D-3592B251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995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A7BD-A3C6-4B11-BA0E-1CD8A0AA5690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F5AC-8BCF-47A8-836D-3592B251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8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A7BD-A3C6-4B11-BA0E-1CD8A0AA5690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F5AC-8BCF-47A8-836D-3592B251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024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A7BD-A3C6-4B11-BA0E-1CD8A0AA5690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F5AC-8BCF-47A8-836D-3592B251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99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A7BD-A3C6-4B11-BA0E-1CD8A0AA5690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F5AC-8BCF-47A8-836D-3592B251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38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A7BD-A3C6-4B11-BA0E-1CD8A0AA5690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F5AC-8BCF-47A8-836D-3592B251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13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A7BD-A3C6-4B11-BA0E-1CD8A0AA5690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F5AC-8BCF-47A8-836D-3592B251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40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BA7BD-A3C6-4B11-BA0E-1CD8A0AA5690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1F5AC-8BCF-47A8-836D-3592B251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0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BA7BD-A3C6-4B11-BA0E-1CD8A0AA5690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1F5AC-8BCF-47A8-836D-3592B25104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53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6.png"/><Relationship Id="rId9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7.jpeg"/><Relationship Id="rId7" Type="http://schemas.openxmlformats.org/officeDocument/2006/relationships/image" Target="../media/image24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g"/><Relationship Id="rId9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42920" y="1275606"/>
            <a:ext cx="8132440" cy="1102519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Вопросы проведения доклинических и клинических испытаний</a:t>
            </a:r>
            <a:r>
              <a:rPr lang="ru-RU" sz="2400" smtClean="0">
                <a:solidFill>
                  <a:srgbClr val="C00000"/>
                </a:solidFill>
              </a:rPr>
              <a:t>,                а </a:t>
            </a:r>
            <a:r>
              <a:rPr lang="ru-RU" sz="2400" dirty="0" smtClean="0">
                <a:solidFill>
                  <a:srgbClr val="C00000"/>
                </a:solidFill>
              </a:rPr>
              <a:t>также исследование на биоэквивалентность при проведении регистрационных испытаний ветеринарных препаратов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499742"/>
            <a:ext cx="7776864" cy="1060870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0000"/>
                </a:solidFill>
              </a:rPr>
              <a:t>Щепеткина Светлана Владимировна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руководитель научного консультационного центра по разработке и трансферу системных технологий ФГБОУ ВО «Санкт-Петербургская государственная академия ветеринарной медицины»</a:t>
            </a:r>
          </a:p>
          <a:p>
            <a:r>
              <a:rPr lang="ru-RU" sz="1400" dirty="0">
                <a:solidFill>
                  <a:srgbClr val="000000"/>
                </a:solidFill>
              </a:rPr>
              <a:t>п</a:t>
            </a:r>
            <a:r>
              <a:rPr lang="ru-RU" sz="1400" dirty="0" smtClean="0">
                <a:solidFill>
                  <a:srgbClr val="000000"/>
                </a:solidFill>
              </a:rPr>
              <a:t>редседатель научно-исследовательского центра Союза Ученых Санкт-Петербурга </a:t>
            </a:r>
            <a:r>
              <a:rPr lang="ru-RU" sz="1400" dirty="0">
                <a:solidFill>
                  <a:srgbClr val="000000"/>
                </a:solidFill>
              </a:rPr>
              <a:t> </a:t>
            </a:r>
            <a:r>
              <a:rPr lang="ru-RU" sz="1400" dirty="0" smtClean="0">
                <a:solidFill>
                  <a:srgbClr val="000000"/>
                </a:solidFill>
              </a:rPr>
              <a:t>                         «Социальное значение ветеринарной медицины»                                                                                             кандидат ветеринарных наук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r>
              <a:rPr lang="ru-RU" sz="1400" dirty="0" smtClean="0">
                <a:solidFill>
                  <a:srgbClr val="000000"/>
                </a:solidFill>
              </a:rPr>
              <a:t>Конференция «Перспективы развития ветеринарного сектора в России»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Казань </a:t>
            </a:r>
          </a:p>
          <a:p>
            <a:r>
              <a:rPr lang="ru-RU" sz="1400" dirty="0" smtClean="0">
                <a:solidFill>
                  <a:srgbClr val="000000"/>
                </a:solidFill>
              </a:rPr>
              <a:t>28 ноября 2019</a:t>
            </a:r>
          </a:p>
          <a:p>
            <a:endParaRPr lang="ru-RU" sz="1400" dirty="0">
              <a:solidFill>
                <a:srgbClr val="000000"/>
              </a:solidFill>
            </a:endParaRPr>
          </a:p>
        </p:txBody>
      </p:sp>
      <p:pic>
        <p:nvPicPr>
          <p:cNvPr id="9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86" y="425247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9456"/>
            <a:ext cx="450344" cy="73292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1" name="Рисунок 10" descr="ZdorovieZhivotnyh_gerb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044" y="510992"/>
            <a:ext cx="576064" cy="62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30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6592" y="1059582"/>
            <a:ext cx="8229600" cy="157368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ПРАВИЛА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проведения доклинического исследования лекарственного средства для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ветеринарного применения, клинического исследования лекарственного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препарата для ветеринарного применения, исследования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биоэквивалентности лекарственного препарата для ветеринарного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применения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2045" y="2571750"/>
            <a:ext cx="8244585" cy="24549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III</a:t>
            </a:r>
            <a:r>
              <a:rPr lang="ru-RU" sz="2800" b="1" dirty="0" smtClean="0"/>
              <a:t>. </a:t>
            </a:r>
            <a:r>
              <a:rPr lang="ru-RU" sz="2800" b="1" dirty="0"/>
              <a:t>Правила проведения клинического исследования</a:t>
            </a:r>
          </a:p>
          <a:p>
            <a:pPr marL="0" lvl="0" indent="0">
              <a:buNone/>
            </a:pPr>
            <a:r>
              <a:rPr lang="ru-RU" sz="2800" dirty="0" smtClean="0"/>
              <a:t>70. До </a:t>
            </a:r>
            <a:r>
              <a:rPr lang="ru-RU" sz="2800" dirty="0"/>
              <a:t>начала клинического исследования </a:t>
            </a:r>
            <a:r>
              <a:rPr lang="ru-RU" sz="2800" dirty="0">
                <a:solidFill>
                  <a:srgbClr val="C00000"/>
                </a:solidFill>
              </a:rPr>
              <a:t>разработчиком </a:t>
            </a:r>
            <a:r>
              <a:rPr lang="ru-RU" sz="2800" dirty="0"/>
              <a:t>должна быть проведена оценка соотношения возможного риска с прогнозируемой пользой для целевых животных. Оценка эффективности лекарственного препарата должна быть начата и продолжена только в случае преобладания прогнозируемой пользы над риском.</a:t>
            </a:r>
          </a:p>
          <a:p>
            <a:pPr marL="0" indent="0">
              <a:buNone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dorovieZhivotnyh_gerb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5237"/>
            <a:ext cx="529385" cy="5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092280" y="4772986"/>
            <a:ext cx="1940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solidFill>
                  <a:srgbClr val="C00000"/>
                </a:solidFill>
              </a:rPr>
              <a:t>Щепеткина С.В. 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230200"/>
            <a:ext cx="2574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УТВЕРЖДЕНЫ</a:t>
            </a:r>
          </a:p>
          <a:p>
            <a:pPr algn="ctr"/>
            <a:r>
              <a:rPr lang="ru-RU" sz="1400" dirty="0"/>
              <a:t>приказом Минсельхоза России</a:t>
            </a:r>
          </a:p>
          <a:p>
            <a:pPr algn="ctr"/>
            <a:r>
              <a:rPr lang="ru-RU" sz="1400" dirty="0"/>
              <a:t>от 6 марта 2018 г. № 101</a:t>
            </a:r>
          </a:p>
        </p:txBody>
      </p:sp>
    </p:spTree>
    <p:extLst>
      <p:ext uri="{BB962C8B-B14F-4D97-AF65-F5344CB8AC3E}">
        <p14:creationId xmlns:p14="http://schemas.microsoft.com/office/powerpoint/2010/main" val="24020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6592" y="1059582"/>
            <a:ext cx="8229600" cy="157368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ПРАВИЛА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проведения доклинического исследования лекарственного средства для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ветеринарного применения, клинического исследования лекарственного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препарата для ветеринарного применения, исследования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биоэквивалентности лекарственного препарата для ветеринарного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применения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2045" y="2571750"/>
            <a:ext cx="8244585" cy="245492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III</a:t>
            </a:r>
            <a:r>
              <a:rPr lang="ru-RU" sz="2800" b="1" dirty="0" smtClean="0"/>
              <a:t>. </a:t>
            </a:r>
            <a:r>
              <a:rPr lang="ru-RU" sz="2800" b="1" dirty="0"/>
              <a:t>Правила проведения клинического исследования</a:t>
            </a:r>
          </a:p>
          <a:p>
            <a:pPr marL="0" lvl="0" indent="0">
              <a:buNone/>
            </a:pPr>
            <a:r>
              <a:rPr lang="ru-RU" sz="2400" dirty="0" smtClean="0"/>
              <a:t>71. В </a:t>
            </a:r>
            <a:r>
              <a:rPr lang="ru-RU" sz="2400" dirty="0"/>
              <a:t>случае осуществления исследования, проводимого в рамках клинического исследования в Российской Федерации, разработчик </a:t>
            </a:r>
            <a:r>
              <a:rPr lang="ru-RU" sz="2400" dirty="0">
                <a:solidFill>
                  <a:srgbClr val="C00000"/>
                </a:solidFill>
              </a:rPr>
              <a:t>должен уведомить </a:t>
            </a:r>
            <a:r>
              <a:rPr lang="ru-RU" sz="2400" dirty="0" err="1">
                <a:solidFill>
                  <a:srgbClr val="C00000"/>
                </a:solidFill>
              </a:rPr>
              <a:t>Россельхознадзор</a:t>
            </a:r>
            <a:r>
              <a:rPr lang="ru-RU" sz="2400" dirty="0"/>
              <a:t> в электронной форме или на бумажном носителе о дате начала и месте осуществления указанного исследования в течение 10 рабочих дней с момента утверждения плана исследования.</a:t>
            </a:r>
          </a:p>
          <a:p>
            <a:pPr marL="0" indent="0">
              <a:buNone/>
            </a:pPr>
            <a:r>
              <a:rPr lang="ru-RU" sz="2400" dirty="0" smtClean="0"/>
              <a:t>72. </a:t>
            </a:r>
            <a:r>
              <a:rPr lang="ru-RU" sz="2400" dirty="0" err="1" smtClean="0"/>
              <a:t>Россельхознадзор</a:t>
            </a:r>
            <a:r>
              <a:rPr lang="ru-RU" sz="2400" dirty="0" smtClean="0"/>
              <a:t> </a:t>
            </a:r>
            <a:r>
              <a:rPr lang="ru-RU" sz="2400" dirty="0"/>
              <a:t>в течение 10 рабочих дней с момента поступления уведомления разработчика о дате начала и месте осуществления исследования, проводимого в рамках клинического исследования, </a:t>
            </a:r>
            <a:r>
              <a:rPr lang="ru-RU" sz="2400" dirty="0">
                <a:solidFill>
                  <a:srgbClr val="C00000"/>
                </a:solidFill>
              </a:rPr>
              <a:t>должен сообщить разработчику </a:t>
            </a:r>
            <a:r>
              <a:rPr lang="ru-RU" sz="2400" dirty="0"/>
              <a:t>в электронной форме или на бумажном носителе </a:t>
            </a:r>
            <a:r>
              <a:rPr lang="ru-RU" sz="2400" dirty="0">
                <a:solidFill>
                  <a:srgbClr val="C00000"/>
                </a:solidFill>
              </a:rPr>
              <a:t>о получении указанного уведомления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dorovieZhivotnyh_gerb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5237"/>
            <a:ext cx="529385" cy="5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092280" y="4772986"/>
            <a:ext cx="1940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solidFill>
                  <a:srgbClr val="C00000"/>
                </a:solidFill>
              </a:rPr>
              <a:t>Щепеткина С.В. 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230200"/>
            <a:ext cx="2574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УТВЕРЖДЕНЫ</a:t>
            </a:r>
          </a:p>
          <a:p>
            <a:pPr algn="ctr"/>
            <a:r>
              <a:rPr lang="ru-RU" sz="1400" dirty="0"/>
              <a:t>приказом Минсельхоза России</a:t>
            </a:r>
          </a:p>
          <a:p>
            <a:pPr algn="ctr"/>
            <a:r>
              <a:rPr lang="ru-RU" sz="1400" dirty="0"/>
              <a:t>от 6 марта 2018 г. № 101</a:t>
            </a:r>
          </a:p>
        </p:txBody>
      </p:sp>
    </p:spTree>
    <p:extLst>
      <p:ext uri="{BB962C8B-B14F-4D97-AF65-F5344CB8AC3E}">
        <p14:creationId xmlns:p14="http://schemas.microsoft.com/office/powerpoint/2010/main" val="20120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6592" y="1059582"/>
            <a:ext cx="8229600" cy="157368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ПРАВИЛА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проведения доклинического исследования лекарственного средства для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ветеринарного применения, клинического исследования лекарственного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препарата для ветеринарного применения, исследования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биоэквивалентности лекарственного препарата для ветеринарного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применения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2045" y="2571750"/>
            <a:ext cx="8244585" cy="245492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III</a:t>
            </a:r>
            <a:r>
              <a:rPr lang="ru-RU" sz="2800" b="1" dirty="0" smtClean="0"/>
              <a:t>. </a:t>
            </a:r>
            <a:r>
              <a:rPr lang="ru-RU" sz="2800" b="1" dirty="0"/>
              <a:t>Правила проведения клинического исследования</a:t>
            </a:r>
          </a:p>
          <a:p>
            <a:pPr marL="0" lvl="0" indent="0">
              <a:buNone/>
            </a:pPr>
            <a:r>
              <a:rPr lang="ru-RU" sz="2400" dirty="0" smtClean="0"/>
              <a:t>74. В </a:t>
            </a:r>
            <a:r>
              <a:rPr lang="ru-RU" sz="2400" dirty="0"/>
              <a:t>случае обнаружения опасности и (или) возникновения угрозы для здоровья животных и (или) людей и (или) загрязнения окружающей среды, лицо, ответственное за осуществление исследования, проводимого в рамках клинического исследования, должно немедленно приостановить исследование, проводимое в рамках клинического исследования, до момента установления причины возникновения опасности и (или) возникновения угрозы для здоровья животных и (или) людей и (или) загрязнения окружающей среды и проинформировать разработчика о приостановлении исследования, проводимого в рамках клинического исследования, на бумажном носителе или в электронной форме.</a:t>
            </a:r>
          </a:p>
          <a:p>
            <a:pPr marL="0" indent="0">
              <a:buNone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dorovieZhivotnyh_gerb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5237"/>
            <a:ext cx="529385" cy="5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092280" y="4772986"/>
            <a:ext cx="1940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solidFill>
                  <a:srgbClr val="C00000"/>
                </a:solidFill>
              </a:rPr>
              <a:t>Щепеткина С.В. 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230200"/>
            <a:ext cx="2574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УТВЕРЖДЕНЫ</a:t>
            </a:r>
          </a:p>
          <a:p>
            <a:pPr algn="ctr"/>
            <a:r>
              <a:rPr lang="ru-RU" sz="1400" dirty="0"/>
              <a:t>приказом Минсельхоза России</a:t>
            </a:r>
          </a:p>
          <a:p>
            <a:pPr algn="ctr"/>
            <a:r>
              <a:rPr lang="ru-RU" sz="1400" dirty="0"/>
              <a:t>от 6 марта 2018 г. № 101</a:t>
            </a:r>
          </a:p>
        </p:txBody>
      </p:sp>
    </p:spTree>
    <p:extLst>
      <p:ext uri="{BB962C8B-B14F-4D97-AF65-F5344CB8AC3E}">
        <p14:creationId xmlns:p14="http://schemas.microsoft.com/office/powerpoint/2010/main" val="20120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6592" y="1059582"/>
            <a:ext cx="8229600" cy="157368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ПРАВИЛА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проведения доклинического исследования лекарственного средства для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ветеринарного применения, клинического исследования лекарственного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препарата для ветеринарного применения, исследования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биоэквивалентности лекарственного препарата для ветеринарного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применения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2045" y="2571750"/>
            <a:ext cx="8244585" cy="245492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III</a:t>
            </a:r>
            <a:r>
              <a:rPr lang="ru-RU" sz="2800" b="1" dirty="0" smtClean="0"/>
              <a:t>. </a:t>
            </a:r>
            <a:r>
              <a:rPr lang="ru-RU" sz="2800" b="1" dirty="0"/>
              <a:t>Правила проведения клинического исследования</a:t>
            </a:r>
          </a:p>
          <a:p>
            <a:pPr marL="0" lvl="0" indent="0">
              <a:buNone/>
            </a:pPr>
            <a:r>
              <a:rPr lang="ru-RU" sz="2800" dirty="0" smtClean="0"/>
              <a:t>75. </a:t>
            </a:r>
            <a:r>
              <a:rPr lang="ru-RU" sz="2400" dirty="0" smtClean="0"/>
              <a:t>Решение </a:t>
            </a:r>
            <a:r>
              <a:rPr lang="ru-RU" sz="2400" dirty="0"/>
              <a:t>о прекращении исследования, проводимого в </a:t>
            </a:r>
            <a:r>
              <a:rPr lang="ru-RU" sz="2400" dirty="0" smtClean="0"/>
              <a:t>рамках клинического исследования, принимается разработчиком в случае подтверждения </a:t>
            </a:r>
            <a:r>
              <a:rPr lang="ru-RU" sz="2400" dirty="0"/>
              <a:t>того, что применение лекарственного препарата представляет угрозу для здоровья животных и (или) людей и (или) загрязнения окружающей среды.</a:t>
            </a:r>
          </a:p>
          <a:p>
            <a:pPr marL="0" lvl="0" indent="0">
              <a:buNone/>
            </a:pPr>
            <a:r>
              <a:rPr lang="ru-RU" sz="2400" dirty="0" smtClean="0"/>
              <a:t>76. </a:t>
            </a:r>
            <a:r>
              <a:rPr lang="ru-RU" sz="2400" dirty="0" smtClean="0">
                <a:solidFill>
                  <a:srgbClr val="C00000"/>
                </a:solidFill>
              </a:rPr>
              <a:t>Решение </a:t>
            </a:r>
            <a:r>
              <a:rPr lang="ru-RU" sz="2400" dirty="0">
                <a:solidFill>
                  <a:srgbClr val="C00000"/>
                </a:solidFill>
              </a:rPr>
              <a:t>о возобновлении исследования</a:t>
            </a:r>
            <a:r>
              <a:rPr lang="ru-RU" sz="2400" dirty="0"/>
              <a:t>, проводимого в </a:t>
            </a:r>
            <a:r>
              <a:rPr lang="ru-RU" sz="2400" dirty="0" smtClean="0"/>
              <a:t>рамках клинического исследования, </a:t>
            </a:r>
            <a:r>
              <a:rPr lang="ru-RU" sz="2400" dirty="0" smtClean="0">
                <a:solidFill>
                  <a:srgbClr val="C00000"/>
                </a:solidFill>
              </a:rPr>
              <a:t>принимается</a:t>
            </a:r>
            <a:r>
              <a:rPr lang="ru-RU" sz="2400" dirty="0">
                <a:solidFill>
                  <a:srgbClr val="C00000"/>
                </a:solidFill>
              </a:rPr>
              <a:t>	</a:t>
            </a:r>
            <a:r>
              <a:rPr lang="ru-RU" sz="2400" dirty="0" smtClean="0">
                <a:solidFill>
                  <a:srgbClr val="C00000"/>
                </a:solidFill>
              </a:rPr>
              <a:t>разработчиком </a:t>
            </a:r>
            <a:r>
              <a:rPr lang="ru-RU" sz="2400" dirty="0" smtClean="0"/>
              <a:t>в случае подтверждения </a:t>
            </a:r>
            <a:r>
              <a:rPr lang="ru-RU" sz="2400" dirty="0"/>
              <a:t>того, что применение лекарственного препарата не представляет угрозу для здоровья животных и (или) людей и (или) загрязнения окружающей среды.</a:t>
            </a:r>
          </a:p>
          <a:p>
            <a:pPr marL="0" indent="0">
              <a:buNone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dorovieZhivotnyh_gerb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5237"/>
            <a:ext cx="529385" cy="5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092280" y="4772986"/>
            <a:ext cx="1940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solidFill>
                  <a:srgbClr val="C00000"/>
                </a:solidFill>
              </a:rPr>
              <a:t>Щепеткина С.В. 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230200"/>
            <a:ext cx="2574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УТВЕРЖДЕНЫ</a:t>
            </a:r>
          </a:p>
          <a:p>
            <a:pPr algn="ctr"/>
            <a:r>
              <a:rPr lang="ru-RU" sz="1400" dirty="0"/>
              <a:t>приказом Минсельхоза России</a:t>
            </a:r>
          </a:p>
          <a:p>
            <a:pPr algn="ctr"/>
            <a:r>
              <a:rPr lang="ru-RU" sz="1400" dirty="0"/>
              <a:t>от 6 марта 2018 г. № 101</a:t>
            </a:r>
          </a:p>
        </p:txBody>
      </p:sp>
    </p:spTree>
    <p:extLst>
      <p:ext uri="{BB962C8B-B14F-4D97-AF65-F5344CB8AC3E}">
        <p14:creationId xmlns:p14="http://schemas.microsoft.com/office/powerpoint/2010/main" val="20120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6592" y="1059582"/>
            <a:ext cx="8229600" cy="157368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ПРАВИЛА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проведения доклинического исследования лекарственного средства для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ветеринарного применения, клинического исследования лекарственного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препарата для ветеринарного применения, исследования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биоэквивалентности лекарственного препарата для ветеринарного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применения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2045" y="2571750"/>
            <a:ext cx="8244585" cy="24549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III</a:t>
            </a:r>
            <a:r>
              <a:rPr lang="ru-RU" sz="2800" b="1" dirty="0" smtClean="0"/>
              <a:t>. </a:t>
            </a:r>
            <a:r>
              <a:rPr lang="ru-RU" sz="2800" b="1" dirty="0"/>
              <a:t>Правила проведения клинического исследования</a:t>
            </a:r>
          </a:p>
          <a:p>
            <a:pPr marL="0" lvl="0" indent="0">
              <a:buNone/>
            </a:pPr>
            <a:r>
              <a:rPr lang="ru-RU" sz="2800" dirty="0" smtClean="0"/>
              <a:t>70. До </a:t>
            </a:r>
            <a:r>
              <a:rPr lang="ru-RU" sz="2800" dirty="0"/>
              <a:t>начала клинического исследования </a:t>
            </a:r>
            <a:r>
              <a:rPr lang="ru-RU" sz="2800" dirty="0">
                <a:solidFill>
                  <a:srgbClr val="C00000"/>
                </a:solidFill>
              </a:rPr>
              <a:t>разработчиком </a:t>
            </a:r>
            <a:r>
              <a:rPr lang="ru-RU" sz="2800" dirty="0"/>
              <a:t>должна быть проведена оценка соотношения возможного риска с прогнозируемой пользой для целевых животных. Оценка эффективности лекарственного препарата должна быть начата и продолжена только в случае преобладания прогнозируемой пользы над риском.</a:t>
            </a:r>
          </a:p>
          <a:p>
            <a:pPr marL="0" indent="0">
              <a:buNone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dorovieZhivotnyh_gerb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5237"/>
            <a:ext cx="529385" cy="5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092280" y="4772986"/>
            <a:ext cx="1940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solidFill>
                  <a:srgbClr val="C00000"/>
                </a:solidFill>
              </a:rPr>
              <a:t>Щепеткина С.В. 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230200"/>
            <a:ext cx="2574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УТВЕРЖДЕНЫ</a:t>
            </a:r>
          </a:p>
          <a:p>
            <a:pPr algn="ctr"/>
            <a:r>
              <a:rPr lang="ru-RU" sz="1400" dirty="0"/>
              <a:t>приказом Минсельхоза России</a:t>
            </a:r>
          </a:p>
          <a:p>
            <a:pPr algn="ctr"/>
            <a:r>
              <a:rPr lang="ru-RU" sz="1400" dirty="0"/>
              <a:t>от 6 марта 2018 г. № 101</a:t>
            </a:r>
          </a:p>
        </p:txBody>
      </p:sp>
    </p:spTree>
    <p:extLst>
      <p:ext uri="{BB962C8B-B14F-4D97-AF65-F5344CB8AC3E}">
        <p14:creationId xmlns:p14="http://schemas.microsoft.com/office/powerpoint/2010/main" val="20120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6592" y="1059582"/>
            <a:ext cx="8229600" cy="157368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ПРАВИЛА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проведения доклинического исследования лекарственного средства для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ветеринарного применения, клинического исследования лекарственного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препарата для ветеринарного применения, исследования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биоэквивалентности лекарственного препарата для ветеринарного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применения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2045" y="2571750"/>
            <a:ext cx="8244585" cy="245492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III</a:t>
            </a:r>
            <a:r>
              <a:rPr lang="ru-RU" sz="2800" b="1" dirty="0" smtClean="0"/>
              <a:t>. </a:t>
            </a:r>
            <a:r>
              <a:rPr lang="ru-RU" sz="2800" b="1" dirty="0"/>
              <a:t>Правила проведения клинического исследования</a:t>
            </a:r>
          </a:p>
          <a:p>
            <a:pPr marL="0" lvl="0" indent="0">
              <a:buNone/>
            </a:pPr>
            <a:r>
              <a:rPr lang="ru-RU" sz="2800" dirty="0" smtClean="0"/>
              <a:t>70. До </a:t>
            </a:r>
            <a:r>
              <a:rPr lang="ru-RU" sz="2800" dirty="0"/>
              <a:t>начала клинического исследования </a:t>
            </a:r>
            <a:r>
              <a:rPr lang="ru-RU" sz="2800" dirty="0">
                <a:solidFill>
                  <a:srgbClr val="C00000"/>
                </a:solidFill>
              </a:rPr>
              <a:t>разработчиком </a:t>
            </a:r>
            <a:r>
              <a:rPr lang="ru-RU" sz="2800" dirty="0"/>
              <a:t>должна быть проведена оценка соотношения возможного риска с прогнозируемой пользой для целевых животных. Оценка эффективности лекарственного препарата должна быть начата и продолжена только в случае преобладания прогнозируемой пользы над риском.</a:t>
            </a:r>
          </a:p>
          <a:p>
            <a:pPr marL="0" indent="0">
              <a:buNone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dorovieZhivotnyh_gerb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5237"/>
            <a:ext cx="529385" cy="5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092280" y="4772986"/>
            <a:ext cx="1940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solidFill>
                  <a:srgbClr val="C00000"/>
                </a:solidFill>
              </a:rPr>
              <a:t>Щепеткина С.В. 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230200"/>
            <a:ext cx="2574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УТВЕРЖДЕНЫ</a:t>
            </a:r>
          </a:p>
          <a:p>
            <a:pPr algn="ctr"/>
            <a:r>
              <a:rPr lang="ru-RU" sz="1400" dirty="0"/>
              <a:t>приказом Минсельхоза России</a:t>
            </a:r>
          </a:p>
          <a:p>
            <a:pPr algn="ctr"/>
            <a:r>
              <a:rPr lang="ru-RU" sz="1400" dirty="0"/>
              <a:t>от 6 марта 2018 г. № 101</a:t>
            </a:r>
          </a:p>
        </p:txBody>
      </p:sp>
    </p:spTree>
    <p:extLst>
      <p:ext uri="{BB962C8B-B14F-4D97-AF65-F5344CB8AC3E}">
        <p14:creationId xmlns:p14="http://schemas.microsoft.com/office/powerpoint/2010/main" val="20120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6592" y="1059582"/>
            <a:ext cx="8229600" cy="157368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ПРАВИЛА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проведения доклинического исследования лекарственного средства для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ветеринарного применения, клинического исследования лекарственного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препарата для ветеринарного применения, исследования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биоэквивалентности лекарственного препарата для ветеринарного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применения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2045" y="2571750"/>
            <a:ext cx="8244585" cy="24549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III</a:t>
            </a:r>
            <a:r>
              <a:rPr lang="ru-RU" sz="2800" b="1" dirty="0" smtClean="0"/>
              <a:t>. </a:t>
            </a:r>
            <a:r>
              <a:rPr lang="ru-RU" sz="2800" b="1" dirty="0"/>
              <a:t>Правила проведения клинического исследования</a:t>
            </a:r>
          </a:p>
          <a:p>
            <a:pPr marL="0" lvl="0" indent="0">
              <a:buNone/>
            </a:pPr>
            <a:r>
              <a:rPr lang="ru-RU" sz="2400" dirty="0" smtClean="0"/>
              <a:t>86. Клинические </a:t>
            </a:r>
            <a:r>
              <a:rPr lang="ru-RU" sz="2400" dirty="0"/>
              <a:t>исследования должны проводиться на каждом виде целевых животных, каждой возрастной группе (возрастных группах), для которого (которых) предполагается использовать лекарственный препарат.</a:t>
            </a:r>
          </a:p>
          <a:p>
            <a:pPr marL="0" lvl="0" indent="0">
              <a:buNone/>
            </a:pPr>
            <a:r>
              <a:rPr lang="ru-RU" sz="2400" dirty="0" smtClean="0"/>
              <a:t>87. В </a:t>
            </a:r>
            <a:r>
              <a:rPr lang="ru-RU" sz="2400" dirty="0"/>
              <a:t>клиническом исследовании должны использоваться целевые животные в количестве, достаточном для обеспечения статистической значимости исследования с учетом возможности исключения целевых животных из исследования и их замены.</a:t>
            </a:r>
          </a:p>
          <a:p>
            <a:pPr marL="0" indent="0">
              <a:buNone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dorovieZhivotnyh_gerb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5237"/>
            <a:ext cx="529385" cy="5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092280" y="4772986"/>
            <a:ext cx="1940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solidFill>
                  <a:srgbClr val="C00000"/>
                </a:solidFill>
              </a:rPr>
              <a:t>Щепеткина С.В. 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230200"/>
            <a:ext cx="2574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УТВЕРЖДЕНЫ</a:t>
            </a:r>
          </a:p>
          <a:p>
            <a:pPr algn="ctr"/>
            <a:r>
              <a:rPr lang="ru-RU" sz="1400" dirty="0"/>
              <a:t>приказом Минсельхоза России</a:t>
            </a:r>
          </a:p>
          <a:p>
            <a:pPr algn="ctr"/>
            <a:r>
              <a:rPr lang="ru-RU" sz="1400" dirty="0"/>
              <a:t>от 6 марта 2018 г. № 101</a:t>
            </a:r>
          </a:p>
        </p:txBody>
      </p:sp>
    </p:spTree>
    <p:extLst>
      <p:ext uri="{BB962C8B-B14F-4D97-AF65-F5344CB8AC3E}">
        <p14:creationId xmlns:p14="http://schemas.microsoft.com/office/powerpoint/2010/main" val="20120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6592" y="1059582"/>
            <a:ext cx="8229600" cy="157368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ПРАВИЛА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проведения доклинического исследования лекарственного средства для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ветеринарного применения, клинического исследования лекарственного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препарата для ветеринарного применения, исследования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биоэквивалентности лекарственного препарата для ветеринарного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применения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2045" y="2571750"/>
            <a:ext cx="8244585" cy="24549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III</a:t>
            </a:r>
            <a:r>
              <a:rPr lang="ru-RU" sz="2800" b="1" dirty="0" smtClean="0"/>
              <a:t>. </a:t>
            </a:r>
            <a:r>
              <a:rPr lang="ru-RU" sz="2800" b="1" dirty="0"/>
              <a:t>Правила проведения клинического исследования</a:t>
            </a:r>
          </a:p>
          <a:p>
            <a:pPr marL="0" lvl="0" indent="0">
              <a:buNone/>
            </a:pPr>
            <a:r>
              <a:rPr lang="ru-RU" sz="2000" dirty="0" smtClean="0"/>
              <a:t>88. После </a:t>
            </a:r>
            <a:r>
              <a:rPr lang="ru-RU" sz="2000" dirty="0"/>
              <a:t>предварительного отбора целевых животных проводится их клиническое обследование, включающее осмотр и, при необходимости, лабораторные исследования, с целью допуска для использования в исследовании целевых животных, соответствующих целям и задачам исследования.</a:t>
            </a:r>
          </a:p>
          <a:p>
            <a:pPr marL="0" indent="0">
              <a:buNone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dorovieZhivotnyh_gerb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5237"/>
            <a:ext cx="529385" cy="5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092280" y="4772986"/>
            <a:ext cx="1940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solidFill>
                  <a:srgbClr val="C00000"/>
                </a:solidFill>
              </a:rPr>
              <a:t>Щепеткина С.В. 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230200"/>
            <a:ext cx="2574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УТВЕРЖДЕНЫ</a:t>
            </a:r>
          </a:p>
          <a:p>
            <a:pPr algn="ctr"/>
            <a:r>
              <a:rPr lang="ru-RU" sz="1400" dirty="0"/>
              <a:t>приказом Минсельхоза России</a:t>
            </a:r>
          </a:p>
          <a:p>
            <a:pPr algn="ctr"/>
            <a:r>
              <a:rPr lang="ru-RU" sz="1400" dirty="0"/>
              <a:t>от 6 марта 2018 г. № 101</a:t>
            </a:r>
          </a:p>
        </p:txBody>
      </p:sp>
    </p:spTree>
    <p:extLst>
      <p:ext uri="{BB962C8B-B14F-4D97-AF65-F5344CB8AC3E}">
        <p14:creationId xmlns:p14="http://schemas.microsoft.com/office/powerpoint/2010/main" val="26540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6592" y="1059582"/>
            <a:ext cx="8229600" cy="157368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ПРАВИЛА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проведения доклинического исследования лекарственного средства для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ветеринарного применения, клинического исследования лекарственного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препарата для ветеринарного применения, исследования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биоэквивалентности лекарственного препарата для ветеринарного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применения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2045" y="2571750"/>
            <a:ext cx="8244585" cy="24549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III</a:t>
            </a:r>
            <a:r>
              <a:rPr lang="ru-RU" sz="2800" b="1" dirty="0" smtClean="0"/>
              <a:t>. </a:t>
            </a:r>
            <a:r>
              <a:rPr lang="ru-RU" sz="2800" b="1" dirty="0"/>
              <a:t>Правила проведения клинического исследования</a:t>
            </a:r>
          </a:p>
          <a:p>
            <a:pPr marL="0" lvl="0" indent="0">
              <a:buNone/>
            </a:pPr>
            <a:r>
              <a:rPr lang="ru-RU" sz="2400" dirty="0" smtClean="0"/>
              <a:t>86. Клинические </a:t>
            </a:r>
            <a:r>
              <a:rPr lang="ru-RU" sz="2400" dirty="0"/>
              <a:t>исследования должны проводиться на каждом виде целевых животных, каждой возрастной группе (возрастных группах), для которого (которых) предполагается использовать лекарственный препарат.</a:t>
            </a:r>
          </a:p>
          <a:p>
            <a:pPr marL="0" lvl="0" indent="0">
              <a:buNone/>
            </a:pPr>
            <a:r>
              <a:rPr lang="ru-RU" sz="2400" dirty="0" smtClean="0"/>
              <a:t>87. В </a:t>
            </a:r>
            <a:r>
              <a:rPr lang="ru-RU" sz="2400" dirty="0"/>
              <a:t>клиническом исследовании должны использоваться целевые животные в количестве, достаточном для обеспечения статистической значимости исследования с учетом возможности исключения целевых животных из исследования и их замены.</a:t>
            </a:r>
          </a:p>
          <a:p>
            <a:pPr marL="0" indent="0">
              <a:buNone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dorovieZhivotnyh_gerb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5237"/>
            <a:ext cx="529385" cy="5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092280" y="4772986"/>
            <a:ext cx="1940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solidFill>
                  <a:srgbClr val="C00000"/>
                </a:solidFill>
              </a:rPr>
              <a:t>Щепеткина С.В. 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230200"/>
            <a:ext cx="2574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УТВЕРЖДЕНЫ</a:t>
            </a:r>
          </a:p>
          <a:p>
            <a:pPr algn="ctr"/>
            <a:r>
              <a:rPr lang="ru-RU" sz="1400" dirty="0"/>
              <a:t>приказом Минсельхоза России</a:t>
            </a:r>
          </a:p>
          <a:p>
            <a:pPr algn="ctr"/>
            <a:r>
              <a:rPr lang="ru-RU" sz="1400" dirty="0"/>
              <a:t>от 6 марта 2018 г. № 101</a:t>
            </a:r>
          </a:p>
        </p:txBody>
      </p:sp>
    </p:spTree>
    <p:extLst>
      <p:ext uri="{BB962C8B-B14F-4D97-AF65-F5344CB8AC3E}">
        <p14:creationId xmlns:p14="http://schemas.microsoft.com/office/powerpoint/2010/main" val="26540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6592" y="1059582"/>
            <a:ext cx="8229600" cy="157368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ПРАВИЛА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проведения доклинического исследования лекарственного средства для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ветеринарного применения, клинического исследования лекарственного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препарата для ветеринарного применения, исследования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биоэквивалентности лекарственного препарата для ветеринарного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применения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2045" y="2571750"/>
            <a:ext cx="8244585" cy="24549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III</a:t>
            </a:r>
            <a:r>
              <a:rPr lang="ru-RU" sz="2800" b="1" dirty="0" smtClean="0"/>
              <a:t>. </a:t>
            </a:r>
            <a:r>
              <a:rPr lang="ru-RU" sz="2800" b="1" dirty="0"/>
              <a:t>Правила проведения клинического исследования</a:t>
            </a:r>
          </a:p>
          <a:p>
            <a:pPr marL="0" lvl="0" indent="0">
              <a:buNone/>
            </a:pPr>
            <a:r>
              <a:rPr lang="ru-RU" sz="2000" dirty="0" smtClean="0"/>
              <a:t>95. Собственник </a:t>
            </a:r>
            <a:r>
              <a:rPr lang="ru-RU" sz="2000" dirty="0"/>
              <a:t>используемого в исследовании животного должен быть проинформирован об указанном исследовании и связанных с ним рисках, в том числе о целесообразности гуманного умерщвления животного в случае, если в процессе клинического исследования его физическое состояние резко ухудшилось и дальнейшее проведение клинического исследования причиняет животному сильные или постоянные боли, физические страдания, постоянную функциональную недостаточность, неподдающиеся устранению.</a:t>
            </a:r>
          </a:p>
          <a:p>
            <a:pPr marL="0" indent="0">
              <a:buNone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dorovieZhivotnyh_gerb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5237"/>
            <a:ext cx="529385" cy="5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092280" y="4772986"/>
            <a:ext cx="1940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solidFill>
                  <a:srgbClr val="C00000"/>
                </a:solidFill>
              </a:rPr>
              <a:t>Щепеткина С.В. 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230200"/>
            <a:ext cx="2574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УТВЕРЖДЕНЫ</a:t>
            </a:r>
          </a:p>
          <a:p>
            <a:pPr algn="ctr"/>
            <a:r>
              <a:rPr lang="ru-RU" sz="1400" dirty="0"/>
              <a:t>приказом Минсельхоза России</a:t>
            </a:r>
          </a:p>
          <a:p>
            <a:pPr algn="ctr"/>
            <a:r>
              <a:rPr lang="ru-RU" sz="1400" dirty="0"/>
              <a:t>от 6 марта 2018 г. № 101</a:t>
            </a:r>
          </a:p>
        </p:txBody>
      </p:sp>
    </p:spTree>
    <p:extLst>
      <p:ext uri="{BB962C8B-B14F-4D97-AF65-F5344CB8AC3E}">
        <p14:creationId xmlns:p14="http://schemas.microsoft.com/office/powerpoint/2010/main" val="26540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C00000"/>
                </a:solidFill>
              </a:rPr>
              <a:t>Номенклатура научных специальностей</a:t>
            </a:r>
            <a:endParaRPr lang="ru-RU" sz="3000" dirty="0">
              <a:solidFill>
                <a:srgbClr val="C00000"/>
              </a:solidFill>
            </a:endParaRPr>
          </a:p>
        </p:txBody>
      </p:sp>
      <p:pic>
        <p:nvPicPr>
          <p:cNvPr id="7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dorovieZhivotnyh_gerb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30262"/>
            <a:ext cx="529385" cy="5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058018"/>
              </p:ext>
            </p:extLst>
          </p:nvPr>
        </p:nvGraphicFramePr>
        <p:xfrm>
          <a:off x="539552" y="1563638"/>
          <a:ext cx="8352928" cy="2743200"/>
        </p:xfrm>
        <a:graphic>
          <a:graphicData uri="http://schemas.openxmlformats.org/drawingml/2006/table">
            <a:tbl>
              <a:tblPr firstRow="1" firstCol="1" bandRow="1"/>
              <a:tblGrid>
                <a:gridCol w="1728192"/>
                <a:gridCol w="2520280"/>
                <a:gridCol w="1944216"/>
                <a:gridCol w="2160240"/>
              </a:tblGrid>
              <a:tr h="259228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</a:rPr>
                        <a:t>Медицинские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/>
                        </a:rPr>
                        <a:t>науки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-182563" algn="l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/>
                        </a:rPr>
                        <a:t>Клиническая медицина</a:t>
                      </a:r>
                    </a:p>
                    <a:p>
                      <a:pPr marL="182563" indent="-182563" algn="l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/>
                        </a:rPr>
                        <a:t>Профилактическая медицина</a:t>
                      </a:r>
                    </a:p>
                    <a:p>
                      <a:pPr marL="182563" indent="-182563" algn="l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/>
                        </a:rPr>
                        <a:t>Медико-биологические науки</a:t>
                      </a:r>
                    </a:p>
                    <a:p>
                      <a:pPr marL="182563" indent="-182563" algn="l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/>
                        </a:rPr>
                        <a:t>Фармацевтические науки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Сельско-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хозяйственные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науки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-182563" algn="l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Агрономия, лесное и водное хозяйство</a:t>
                      </a:r>
                    </a:p>
                    <a:p>
                      <a:pPr marL="182563" indent="-182563" algn="l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Зоотехния и ветеринария</a:t>
                      </a:r>
                    </a:p>
                    <a:p>
                      <a:pPr marL="182563" indent="-182563" algn="l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Агроинженерия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и пищевые технологии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020272" y="4789870"/>
            <a:ext cx="1940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solidFill>
                  <a:srgbClr val="C00000"/>
                </a:solidFill>
              </a:rPr>
              <a:t>Щепеткина С.В. 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6592" y="1059582"/>
            <a:ext cx="8229600" cy="157368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ПРАВИЛА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проведения доклинического исследования лекарственного средства для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ветеринарного применения, клинического исследования лекарственного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препарата для ветеринарного применения, исследования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биоэквивалентности лекарственного препарата для ветеринарного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применения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2045" y="2571750"/>
            <a:ext cx="8244585" cy="2454921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sz="2400" b="1" dirty="0" smtClean="0"/>
              <a:t>IV. </a:t>
            </a:r>
            <a:r>
              <a:rPr lang="ru-RU" sz="2400" b="1" dirty="0" smtClean="0"/>
              <a:t>Правила </a:t>
            </a:r>
            <a:r>
              <a:rPr lang="ru-RU" sz="2400" b="1" dirty="0"/>
              <a:t>исследования биоэквивалентности</a:t>
            </a:r>
          </a:p>
          <a:p>
            <a:pPr marL="0" lvl="0" indent="0">
              <a:buNone/>
            </a:pPr>
            <a:r>
              <a:rPr lang="en-US" sz="2400" dirty="0" smtClean="0"/>
              <a:t>126. </a:t>
            </a:r>
            <a:r>
              <a:rPr lang="ru-RU" sz="2400" dirty="0" smtClean="0"/>
              <a:t>Исследование </a:t>
            </a:r>
            <a:r>
              <a:rPr lang="ru-RU" sz="2400" dirty="0"/>
              <a:t>биоэквивалентности является видом </a:t>
            </a:r>
            <a:r>
              <a:rPr lang="ru-RU" sz="2400" dirty="0" smtClean="0"/>
              <a:t>клинического</a:t>
            </a:r>
            <a:r>
              <a:rPr lang="en-US" sz="2400" dirty="0" smtClean="0"/>
              <a:t> </a:t>
            </a:r>
            <a:r>
              <a:rPr lang="ru-RU" sz="2400" dirty="0" smtClean="0"/>
              <a:t>исследования</a:t>
            </a:r>
            <a:r>
              <a:rPr lang="ru-RU" sz="2400" dirty="0"/>
              <a:t>, проведение которого осуществляется для определения скорости </a:t>
            </a:r>
            <a:r>
              <a:rPr lang="ru-RU" sz="2400" dirty="0" smtClean="0"/>
              <a:t>всасывания</a:t>
            </a:r>
            <a:r>
              <a:rPr lang="en-US" sz="2400" dirty="0" smtClean="0"/>
              <a:t> </a:t>
            </a:r>
            <a:r>
              <a:rPr lang="ru-RU" sz="2400" dirty="0" smtClean="0"/>
              <a:t>и</a:t>
            </a:r>
            <a:r>
              <a:rPr lang="en-US" sz="2400" dirty="0" smtClean="0"/>
              <a:t>  </a:t>
            </a:r>
            <a:r>
              <a:rPr lang="ru-RU" sz="2400" dirty="0" smtClean="0"/>
              <a:t>выведения одного</a:t>
            </a:r>
            <a:r>
              <a:rPr lang="ru-RU" sz="2400" dirty="0"/>
              <a:t>	или </a:t>
            </a:r>
            <a:r>
              <a:rPr lang="ru-RU" sz="2400" dirty="0" smtClean="0"/>
              <a:t>нескольких, обладающих фармакологической </a:t>
            </a:r>
            <a:r>
              <a:rPr lang="ru-RU" sz="2400" dirty="0"/>
              <a:t>активностью действующих веществ и (или) их метаболитов, количества лекарственного препарата, достигающего системного </a:t>
            </a:r>
            <a:r>
              <a:rPr lang="ru-RU" sz="2400" dirty="0" smtClean="0"/>
              <a:t>кровотока,</a:t>
            </a:r>
            <a:r>
              <a:rPr lang="ru-RU" sz="2400" dirty="0"/>
              <a:t> </a:t>
            </a:r>
            <a:r>
              <a:rPr lang="ru-RU" sz="2400" dirty="0" smtClean="0"/>
              <a:t>и  результаты которого </a:t>
            </a:r>
            <a:r>
              <a:rPr lang="ru-RU" sz="2400" dirty="0"/>
              <a:t>позволяют сделать </a:t>
            </a:r>
            <a:r>
              <a:rPr lang="ru-RU" sz="2400" dirty="0" smtClean="0"/>
              <a:t>вывод о </a:t>
            </a:r>
            <a:r>
              <a:rPr lang="ru-RU" sz="2400" dirty="0"/>
              <a:t>биоэквивалентности воспроизведенного лекарственного препарата в определенных лекарственной форме и дозировке, соответствующих лекарственной форме и дозировке </a:t>
            </a:r>
            <a:r>
              <a:rPr lang="ru-RU" sz="2400" dirty="0" err="1"/>
              <a:t>референтного</a:t>
            </a:r>
            <a:r>
              <a:rPr lang="ru-RU" sz="2400" dirty="0"/>
              <a:t> лекарственного препарата.</a:t>
            </a:r>
          </a:p>
          <a:p>
            <a:pPr marL="0" indent="0">
              <a:buNone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dorovieZhivotnyh_gerb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5237"/>
            <a:ext cx="529385" cy="5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092280" y="4772986"/>
            <a:ext cx="1940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solidFill>
                  <a:srgbClr val="C00000"/>
                </a:solidFill>
              </a:rPr>
              <a:t>Щепеткина С.В. 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230200"/>
            <a:ext cx="2574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УТВЕРЖДЕНЫ</a:t>
            </a:r>
          </a:p>
          <a:p>
            <a:pPr algn="ctr"/>
            <a:r>
              <a:rPr lang="ru-RU" sz="1400" dirty="0"/>
              <a:t>приказом Минсельхоза России</a:t>
            </a:r>
          </a:p>
          <a:p>
            <a:pPr algn="ctr"/>
            <a:r>
              <a:rPr lang="ru-RU" sz="1400" dirty="0"/>
              <a:t>от 6 марта 2018 г. № 101</a:t>
            </a:r>
          </a:p>
        </p:txBody>
      </p:sp>
    </p:spTree>
    <p:extLst>
      <p:ext uri="{BB962C8B-B14F-4D97-AF65-F5344CB8AC3E}">
        <p14:creationId xmlns:p14="http://schemas.microsoft.com/office/powerpoint/2010/main" val="26540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24809"/>
            <a:ext cx="6984776" cy="31313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cap="all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КАРЕНЦИЯ АНТИМИКРОБНЫХ ПРЕПАРАТОВ</a:t>
            </a:r>
            <a:endParaRPr lang="ru-RU" sz="1800" b="1" cap="all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864025"/>
              </p:ext>
            </p:extLst>
          </p:nvPr>
        </p:nvGraphicFramePr>
        <p:xfrm>
          <a:off x="294653" y="1275606"/>
          <a:ext cx="8550150" cy="252028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384104"/>
                <a:gridCol w="2064696"/>
                <a:gridCol w="2788914"/>
                <a:gridCol w="2312436"/>
              </a:tblGrid>
              <a:tr h="360865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Действующее вещество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569" marR="455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Коммерческое название препарата, % ДВ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569" marR="455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Дозировка, длительность применения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569" marR="455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Период ожидания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569" marR="45569" marT="0" marB="0"/>
                </a:tc>
              </a:tr>
              <a:tr h="332170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Амоксициллин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569" marR="45569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Амоксициллин 150 </a:t>
                      </a:r>
                      <a:r>
                        <a:rPr lang="ru-RU" sz="1200" dirty="0" smtClean="0">
                          <a:effectLst/>
                        </a:rPr>
                        <a:t> 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(</a:t>
                      </a:r>
                      <a:r>
                        <a:rPr lang="ru-RU" sz="1200" dirty="0">
                          <a:effectLst/>
                        </a:rPr>
                        <a:t>150 мг/мл)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569" marR="455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 мг / кг массы тела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569" marR="455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28 суток (мясо); </a:t>
                      </a: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4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суток (молоко)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569" marR="45569" marT="0" marB="0"/>
                </a:tc>
              </a:tr>
              <a:tr h="332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Амоксисан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(150 мг/мл)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569" marR="45569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 мг / кг массы тела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569" marR="45569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14 </a:t>
                      </a:r>
                      <a:r>
                        <a:rPr lang="ru-RU" sz="1200" b="1" dirty="0">
                          <a:effectLst/>
                        </a:rPr>
                        <a:t>суток (мясо): </a:t>
                      </a: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</a:rPr>
                        <a:t>3 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суток (молоко)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569" marR="45569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1222">
                <a:tc row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Доксициклин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569" marR="4556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Доксилокс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en-US" sz="1200" dirty="0" smtClean="0">
                          <a:effectLst/>
                        </a:rPr>
                        <a:t>OR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(100 мг)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569" marR="4556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Птица:</a:t>
                      </a:r>
                      <a:r>
                        <a:rPr lang="ru-RU" sz="1200" dirty="0">
                          <a:effectLst/>
                        </a:rPr>
                        <a:t> 0,5 – 1 мл на 1 литр воды – 3-5 дней;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Свиньи: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100 </a:t>
                      </a:r>
                      <a:r>
                        <a:rPr lang="ru-RU" sz="1200" dirty="0">
                          <a:effectLst/>
                        </a:rPr>
                        <a:t>мг / кг массы тела, 1 раз в день – 5 дней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569" marR="4556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Птица</a:t>
                      </a:r>
                      <a:r>
                        <a:rPr lang="ru-RU" sz="1200" dirty="0">
                          <a:effectLst/>
                        </a:rPr>
                        <a:t> – 6 суток;</a:t>
                      </a: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u="sng" dirty="0">
                          <a:solidFill>
                            <a:srgbClr val="C00000"/>
                          </a:solidFill>
                          <a:effectLst/>
                        </a:rPr>
                        <a:t>Свиньи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 – 10 суток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569" marR="45569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61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Доксифид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(100 мг)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569" marR="455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Свиньи:</a:t>
                      </a:r>
                      <a:r>
                        <a:rPr lang="ru-RU" sz="1200" dirty="0">
                          <a:effectLst/>
                        </a:rPr>
                        <a:t> 100 мг / кг массы тела, 1 раз в день – 5-7  дней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569" marR="45569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20 суток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569" marR="45569" marT="0" marB="0"/>
                </a:tc>
              </a:tr>
            </a:tbl>
          </a:graphicData>
        </a:graphic>
      </p:graphicFrame>
      <p:pic>
        <p:nvPicPr>
          <p:cNvPr id="7" name="Рисунок 6" descr="Логотип ЗДОРОВЬЕ ЖИВОТНЫХ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07" y="199267"/>
            <a:ext cx="357520" cy="26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5117"/>
            <a:ext cx="501919" cy="37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976204" y="4893745"/>
            <a:ext cx="1940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solidFill>
                  <a:srgbClr val="663300"/>
                </a:solidFill>
              </a:rPr>
              <a:t>Щепеткина С.В. СКАМП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41507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rgbClr val="C00000"/>
                </a:solidFill>
              </a:rPr>
              <a:t>Промышленные условия содержания</a:t>
            </a:r>
            <a:br>
              <a:rPr lang="ru-RU" sz="3000" dirty="0" smtClean="0">
                <a:solidFill>
                  <a:srgbClr val="C00000"/>
                </a:solidFill>
              </a:rPr>
            </a:br>
            <a:r>
              <a:rPr lang="ru-RU" sz="3000" dirty="0" smtClean="0">
                <a:solidFill>
                  <a:srgbClr val="C00000"/>
                </a:solidFill>
              </a:rPr>
              <a:t> сельскохозяйственных животных и птицы</a:t>
            </a:r>
            <a:endParaRPr lang="ru-RU" sz="3000" dirty="0">
              <a:solidFill>
                <a:srgbClr val="C00000"/>
              </a:solidFill>
            </a:endParaRPr>
          </a:p>
        </p:txBody>
      </p:sp>
      <p:pic>
        <p:nvPicPr>
          <p:cNvPr id="7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dorovieZhivotnyh_gerb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30262"/>
            <a:ext cx="529385" cy="5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1430522"/>
              </p:ext>
            </p:extLst>
          </p:nvPr>
        </p:nvGraphicFramePr>
        <p:xfrm>
          <a:off x="611560" y="1832944"/>
          <a:ext cx="7776864" cy="2454776"/>
        </p:xfrm>
        <a:graphic>
          <a:graphicData uri="http://schemas.openxmlformats.org/drawingml/2006/table">
            <a:tbl>
              <a:tblPr firstRow="1" firstCol="1" bandRow="1"/>
              <a:tblGrid>
                <a:gridCol w="1903428"/>
                <a:gridCol w="2096239"/>
                <a:gridCol w="1933211"/>
                <a:gridCol w="1843986"/>
              </a:tblGrid>
              <a:tr h="4536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</a:rPr>
                        <a:t>Виварий</a:t>
                      </a:r>
                      <a:endParaRPr lang="ru-RU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</a:rPr>
                        <a:t>150-200 голов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</a:rPr>
                        <a:t>в одной группе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</a:rPr>
                        <a:t>10 – 20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/>
                        </a:rPr>
                        <a:t> поросят в одной группе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5-10 коров в одной группе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</a:rPr>
                        <a:t>Предприятие</a:t>
                      </a:r>
                      <a:endParaRPr lang="ru-RU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</a:rPr>
                        <a:t>20 000 – 250 000 голов в одном птичнике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</a:rPr>
                        <a:t>Среднее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/>
                        </a:rPr>
                        <a:t> предприятие – от 5 до 20 000 голов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200 – 400 голов в одном дворе 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/>
                        </a:rPr>
                        <a:t> – 5 млн. голов на одной площадке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</a:rPr>
                        <a:t>Крупное – 200 000 голов свиней - оборот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1 000 – 10 000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голов на одном предприятии</a:t>
                      </a: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</a:rPr>
                        <a:t>До 25 млн.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/>
                        </a:rPr>
                        <a:t> голов в собственности предприятия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182563" indent="-182563" algn="l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7020272" y="4789870"/>
            <a:ext cx="1940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solidFill>
                  <a:srgbClr val="C00000"/>
                </a:solidFill>
              </a:rPr>
              <a:t>Щепеткина С.В. 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647564" y="42862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rgbClr val="C00000"/>
                </a:solidFill>
              </a:rPr>
              <a:t>Можно ли проводить клинические испытания препаратов в условиях предприятий?..  Где их проводить? 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10" name="Picture 2" descr="C:\Users\B215~1\AppData\Local\Temp\Rar$DRa0.767\Животные\свин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3773"/>
            <a:ext cx="1127782" cy="935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B215~1\AppData\Local\Temp\Rar$DRa0.594\Животные\петушо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78852"/>
            <a:ext cx="1008112" cy="93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B215~1\AppData\Local\Temp\Rar$DRa0.044\Животные\коров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05" y="982024"/>
            <a:ext cx="975074" cy="85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3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C00000"/>
                </a:solidFill>
              </a:rPr>
              <a:t>Регуляторные и методические аспекты доклинических и клинических исследований кормовых добавок для животных</a:t>
            </a:r>
            <a:br>
              <a:rPr lang="ru-RU" sz="2800" dirty="0">
                <a:solidFill>
                  <a:srgbClr val="C00000"/>
                </a:solidFill>
              </a:rPr>
            </a:br>
            <a:endParaRPr lang="ru-RU" sz="2800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r>
              <a:rPr lang="ru-RU" sz="1900" dirty="0" smtClean="0"/>
              <a:t>Д.Р</a:t>
            </a:r>
            <a:r>
              <a:rPr lang="ru-RU" sz="1900" dirty="0"/>
              <a:t>. </a:t>
            </a:r>
            <a:r>
              <a:rPr lang="ru-RU" sz="1900" dirty="0" err="1" smtClean="0"/>
              <a:t>Каргопольцева</a:t>
            </a:r>
            <a:r>
              <a:rPr lang="ru-RU" sz="1900" dirty="0" smtClean="0"/>
              <a:t>, К.Л</a:t>
            </a:r>
            <a:r>
              <a:rPr lang="ru-RU" sz="1900" dirty="0"/>
              <a:t>. </a:t>
            </a:r>
            <a:r>
              <a:rPr lang="ru-RU" sz="1900" dirty="0" err="1" smtClean="0"/>
              <a:t>Крышень</a:t>
            </a:r>
            <a:r>
              <a:rPr lang="ru-RU" sz="1900" dirty="0" smtClean="0"/>
              <a:t>, М.Н</a:t>
            </a:r>
            <a:r>
              <a:rPr lang="ru-RU" sz="1900" dirty="0"/>
              <a:t>. </a:t>
            </a:r>
            <a:r>
              <a:rPr lang="ru-RU" sz="1900" dirty="0" smtClean="0"/>
              <a:t>Макарова, В.Г</a:t>
            </a:r>
            <a:r>
              <a:rPr lang="ru-RU" sz="1900" dirty="0"/>
              <a:t>. </a:t>
            </a:r>
            <a:r>
              <a:rPr lang="ru-RU" sz="1900" dirty="0" smtClean="0"/>
              <a:t>Макаров, </a:t>
            </a:r>
          </a:p>
          <a:p>
            <a:pPr marL="0" indent="0" algn="r">
              <a:buNone/>
            </a:pPr>
            <a:r>
              <a:rPr lang="ru-RU" sz="1900" dirty="0" smtClean="0"/>
              <a:t>Институт </a:t>
            </a:r>
            <a:r>
              <a:rPr lang="ru-RU" sz="1900" dirty="0"/>
              <a:t>доклинических </a:t>
            </a:r>
            <a:r>
              <a:rPr lang="ru-RU" sz="1900" dirty="0" smtClean="0"/>
              <a:t>исследований </a:t>
            </a:r>
          </a:p>
          <a:p>
            <a:pPr marL="0" indent="0" algn="r">
              <a:buNone/>
            </a:pPr>
            <a:r>
              <a:rPr lang="ru-RU" sz="1900" dirty="0" smtClean="0"/>
              <a:t>Научно-производственное </a:t>
            </a:r>
            <a:r>
              <a:rPr lang="ru-RU" sz="1900" dirty="0"/>
              <a:t>объединение «Дом </a:t>
            </a:r>
            <a:r>
              <a:rPr lang="ru-RU" sz="1900" dirty="0" smtClean="0"/>
              <a:t>Фармации»</a:t>
            </a:r>
            <a:r>
              <a:rPr lang="ru-RU" sz="1900" dirty="0"/>
              <a:t> </a:t>
            </a:r>
            <a:endParaRPr lang="ru-RU" sz="1900" dirty="0" smtClean="0"/>
          </a:p>
          <a:p>
            <a:pPr marL="0" indent="0" algn="r">
              <a:buNone/>
            </a:pPr>
            <a:r>
              <a:rPr lang="ru-RU" sz="1900" dirty="0" smtClean="0"/>
              <a:t>188663</a:t>
            </a:r>
            <a:r>
              <a:rPr lang="ru-RU" sz="1900" dirty="0"/>
              <a:t>, Россия, Ленинградская обл., Всеволожский район, </a:t>
            </a:r>
            <a:r>
              <a:rPr lang="ru-RU" sz="1900" dirty="0" err="1"/>
              <a:t>г.п</a:t>
            </a:r>
            <a:r>
              <a:rPr lang="ru-RU" sz="1900" dirty="0"/>
              <a:t>. </a:t>
            </a:r>
            <a:r>
              <a:rPr lang="ru-RU" sz="1900" dirty="0" err="1"/>
              <a:t>Кузьмоловский</a:t>
            </a:r>
            <a:r>
              <a:rPr lang="ru-RU" sz="1900" dirty="0"/>
              <a:t>, ул. Заводская, д. 3, к. 245</a:t>
            </a:r>
          </a:p>
        </p:txBody>
      </p:sp>
      <p:pic>
        <p:nvPicPr>
          <p:cNvPr id="7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dorovieZhivotnyh_gerb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30262"/>
            <a:ext cx="529385" cy="5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020272" y="4789870"/>
            <a:ext cx="1940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solidFill>
                  <a:srgbClr val="C00000"/>
                </a:solidFill>
              </a:rPr>
              <a:t>Щепеткина С.В. </a:t>
            </a:r>
            <a:endParaRPr lang="ru-RU" sz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abanimalsjournal.ru/sites/default/files/article_images/2618723X-2018-03-11-table0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8" y="0"/>
            <a:ext cx="9112032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18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abanimalsjournal.ru/sites/default/files/article_images/2618723X-2018-03-11-table0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14" y="21590"/>
            <a:ext cx="9199225" cy="51039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65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зань\В презентацию\Фото\План-схема на местнос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02" y="0"/>
            <a:ext cx="91436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dorovieZhivotnyh_gerb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30262"/>
            <a:ext cx="529385" cy="5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020272" y="4789870"/>
            <a:ext cx="1940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solidFill>
                  <a:srgbClr val="C00000"/>
                </a:solidFill>
              </a:rPr>
              <a:t>Щепеткина С.В. </a:t>
            </a:r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Светлана\Desktop\Конференции и семинары\2019\28.11.2019 Казань\ВНИВИП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" y="5356"/>
            <a:ext cx="4705376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ветлана\Desktop\Конференции и семинары\2019\28.11.2019 Казань\Без назван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178" y="2124367"/>
            <a:ext cx="5391309" cy="301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Светлана\Desktop\Конференции и семинары\2019\28.11.2019 Казань\Без названия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15" y="1982795"/>
            <a:ext cx="4769466" cy="317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Светлана\Desktop\Конференции и семинары\2019\28.11.2019 Казань\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849" y="-40966"/>
            <a:ext cx="4518151" cy="30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зань\В презентацию\Фото\План-схема на местнос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15" y="1"/>
            <a:ext cx="9202768" cy="515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745" y="805400"/>
            <a:ext cx="5299048" cy="35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6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58100" y="193472"/>
            <a:ext cx="671347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 cap="all" dirty="0" smtClean="0"/>
              <a:t>Стране </a:t>
            </a:r>
            <a:r>
              <a:rPr lang="ru-RU" sz="2200" b="1" cap="all" dirty="0"/>
              <a:t>нужен </a:t>
            </a:r>
            <a:r>
              <a:rPr lang="ru-RU" sz="2200" b="1" cap="all" dirty="0" err="1"/>
              <a:t>мегасайенс</a:t>
            </a:r>
            <a:r>
              <a:rPr lang="ru-RU" sz="2200" b="1" cap="all" dirty="0"/>
              <a:t> центр по разработке </a:t>
            </a:r>
            <a:r>
              <a:rPr lang="ru-RU" sz="2200" b="1" cap="all" dirty="0" smtClean="0"/>
              <a:t>И Трансферу </a:t>
            </a:r>
            <a:r>
              <a:rPr lang="ru-RU" sz="2200" b="1" cap="all" dirty="0"/>
              <a:t>системных технологий в сельском хозяйстве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7" r="2653" b="2689"/>
          <a:stretch/>
        </p:blipFill>
        <p:spPr>
          <a:xfrm>
            <a:off x="-60400" y="-1590"/>
            <a:ext cx="9243093" cy="5136414"/>
          </a:xfrm>
          <a:prstGeom prst="rect">
            <a:avLst/>
          </a:prstGeom>
        </p:spPr>
      </p:pic>
      <p:pic>
        <p:nvPicPr>
          <p:cNvPr id="6" name="Рисунок 7" descr="Логотип ЗДОРОВЬЕ ЖИВОТНЫХ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718" y="183318"/>
            <a:ext cx="488349" cy="36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317" y="34769"/>
            <a:ext cx="570814" cy="648072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579" y="87475"/>
            <a:ext cx="793823" cy="59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534251" cy="513482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-291139" y="176471"/>
            <a:ext cx="8280920" cy="847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200" b="1" cap="all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НАШЕЙ Стране Необходим </a:t>
            </a:r>
            <a:r>
              <a:rPr lang="ru-RU" sz="2200" b="1" cap="all" dirty="0" err="1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Ноц</a:t>
            </a:r>
            <a:r>
              <a:rPr lang="ru-RU" sz="2200" b="1" cap="all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/ </a:t>
            </a:r>
            <a:r>
              <a:rPr lang="ru-RU" sz="2200" b="1" cap="all" dirty="0" err="1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мегасайенс</a:t>
            </a:r>
            <a:r>
              <a:rPr lang="ru-RU" sz="2200" b="1" cap="all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(?) центр                           по разработке И Трансферу системных технологий в </a:t>
            </a:r>
            <a:r>
              <a:rPr lang="ru-RU" sz="2200" b="1" cap="all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сельском </a:t>
            </a:r>
            <a:r>
              <a:rPr lang="ru-RU" sz="2200" b="1" cap="all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хозяйстве ? </a:t>
            </a:r>
            <a:endParaRPr lang="ru-RU" sz="2200" b="1" cap="all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1071380"/>
            <a:ext cx="449879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Имеющаяся 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инфраструктура: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Лабораторный корпус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Виварии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Административный корпус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Общежитие (гостиница)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2 конференц-зала 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(на 300 и 50 человек)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Столовая 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Библиотека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Котельная 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Электричество</a:t>
            </a:r>
          </a:p>
          <a:p>
            <a:pPr algn="r"/>
            <a:r>
              <a:rPr lang="ru-RU" sz="2000" b="1" dirty="0" smtClean="0">
                <a:solidFill>
                  <a:schemeClr val="bg1"/>
                </a:solidFill>
              </a:rPr>
              <a:t>Недостроенный завод биопрепаратов 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5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5" r="7063"/>
          <a:stretch/>
        </p:blipFill>
        <p:spPr>
          <a:xfrm>
            <a:off x="1" y="1"/>
            <a:ext cx="9203699" cy="51434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6576" y="2356669"/>
            <a:ext cx="360040" cy="444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269" y="1623617"/>
            <a:ext cx="67056" cy="1988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793" y="1623617"/>
            <a:ext cx="67056" cy="1988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82560" y="18384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индюшатники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759" y="3489853"/>
            <a:ext cx="255700" cy="3788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601849" y="3811890"/>
            <a:ext cx="1120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коровник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618" y="1011541"/>
            <a:ext cx="118872" cy="27432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100951" y="1346618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свинарники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20807" r="49169" b="45969"/>
          <a:stretch/>
        </p:blipFill>
        <p:spPr>
          <a:xfrm>
            <a:off x="2154653" y="2165026"/>
            <a:ext cx="906837" cy="42024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430924" y="2729170"/>
            <a:ext cx="211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птичники:</a:t>
            </a:r>
          </a:p>
          <a:p>
            <a:pPr algn="ctr"/>
            <a:r>
              <a:rPr lang="ru-RU" dirty="0">
                <a:solidFill>
                  <a:schemeClr val="bg2"/>
                </a:solidFill>
              </a:rPr>
              <a:t>н</a:t>
            </a:r>
            <a:r>
              <a:rPr lang="ru-RU" dirty="0" smtClean="0">
                <a:solidFill>
                  <a:schemeClr val="bg2"/>
                </a:solidFill>
              </a:rPr>
              <a:t>есушка, бройлеры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04768" y="1718805"/>
            <a:ext cx="384316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solidFill>
                  <a:schemeClr val="bg2"/>
                </a:solidFill>
              </a:rPr>
              <a:t>Междисциплинарное</a:t>
            </a:r>
          </a:p>
          <a:p>
            <a:pPr algn="r"/>
            <a:r>
              <a:rPr lang="ru-RU" b="1" dirty="0">
                <a:solidFill>
                  <a:schemeClr val="bg2"/>
                </a:solidFill>
              </a:rPr>
              <a:t>Межведомственное</a:t>
            </a:r>
          </a:p>
          <a:p>
            <a:pPr algn="r"/>
            <a:r>
              <a:rPr lang="ru-RU" b="1" dirty="0">
                <a:solidFill>
                  <a:schemeClr val="bg2"/>
                </a:solidFill>
              </a:rPr>
              <a:t>Международное</a:t>
            </a:r>
          </a:p>
          <a:p>
            <a:pPr algn="r"/>
            <a:r>
              <a:rPr lang="ru-RU" b="1" dirty="0">
                <a:solidFill>
                  <a:schemeClr val="bg2"/>
                </a:solidFill>
              </a:rPr>
              <a:t>сотрудничеств</a:t>
            </a:r>
          </a:p>
          <a:p>
            <a:pPr algn="r"/>
            <a:r>
              <a:rPr lang="ru-RU" b="1" dirty="0" smtClean="0">
                <a:solidFill>
                  <a:schemeClr val="bg2"/>
                </a:solidFill>
              </a:rPr>
              <a:t>Изучение полного цикла работы</a:t>
            </a:r>
          </a:p>
          <a:p>
            <a:pPr algn="r"/>
            <a:r>
              <a:rPr lang="ru-RU" b="1" dirty="0">
                <a:solidFill>
                  <a:schemeClr val="bg2"/>
                </a:solidFill>
              </a:rPr>
              <a:t>с</a:t>
            </a:r>
            <a:r>
              <a:rPr lang="ru-RU" b="1" dirty="0" smtClean="0">
                <a:solidFill>
                  <a:schemeClr val="bg2"/>
                </a:solidFill>
              </a:rPr>
              <a:t>ельскохозяйственных предприятий</a:t>
            </a:r>
          </a:p>
          <a:p>
            <a:pPr algn="r"/>
            <a:r>
              <a:rPr lang="ru-RU" b="1" dirty="0" smtClean="0">
                <a:solidFill>
                  <a:schemeClr val="bg2"/>
                </a:solidFill>
              </a:rPr>
              <a:t>Фундаментальные и прикладные </a:t>
            </a:r>
          </a:p>
          <a:p>
            <a:pPr algn="r"/>
            <a:r>
              <a:rPr lang="ru-RU" b="1" dirty="0">
                <a:solidFill>
                  <a:schemeClr val="bg2"/>
                </a:solidFill>
              </a:rPr>
              <a:t>н</a:t>
            </a:r>
            <a:r>
              <a:rPr lang="ru-RU" b="1" dirty="0" smtClean="0">
                <a:solidFill>
                  <a:schemeClr val="bg2"/>
                </a:solidFill>
              </a:rPr>
              <a:t>аучные исследования</a:t>
            </a:r>
          </a:p>
          <a:p>
            <a:pPr algn="r"/>
            <a:r>
              <a:rPr lang="ru-RU" b="1" dirty="0" err="1" smtClean="0">
                <a:solidFill>
                  <a:schemeClr val="bg2"/>
                </a:solidFill>
              </a:rPr>
              <a:t>Цифровизация</a:t>
            </a:r>
            <a:endParaRPr lang="ru-RU" b="1" dirty="0" smtClean="0">
              <a:solidFill>
                <a:schemeClr val="bg2"/>
              </a:solidFill>
            </a:endParaRPr>
          </a:p>
          <a:p>
            <a:pPr algn="r"/>
            <a:r>
              <a:rPr lang="ru-RU" b="1" dirty="0" smtClean="0">
                <a:solidFill>
                  <a:schemeClr val="bg2"/>
                </a:solidFill>
              </a:rPr>
              <a:t>Доклинические и </a:t>
            </a:r>
            <a:r>
              <a:rPr lang="ru-RU" b="1" dirty="0" err="1" smtClean="0">
                <a:solidFill>
                  <a:schemeClr val="bg2"/>
                </a:solidFill>
              </a:rPr>
              <a:t>клиничесские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</a:p>
          <a:p>
            <a:pPr algn="r"/>
            <a:r>
              <a:rPr lang="ru-RU" b="1" dirty="0">
                <a:solidFill>
                  <a:schemeClr val="bg2"/>
                </a:solidFill>
              </a:rPr>
              <a:t>и</a:t>
            </a:r>
            <a:r>
              <a:rPr lang="ru-RU" b="1" dirty="0" smtClean="0">
                <a:solidFill>
                  <a:schemeClr val="bg2"/>
                </a:solidFill>
              </a:rPr>
              <a:t>спытания препаратов</a:t>
            </a:r>
          </a:p>
          <a:p>
            <a:pPr algn="r"/>
            <a:r>
              <a:rPr lang="ru-RU" b="1" dirty="0" smtClean="0">
                <a:solidFill>
                  <a:schemeClr val="bg2"/>
                </a:solidFill>
              </a:rPr>
              <a:t>Непрерывное образование </a:t>
            </a:r>
          </a:p>
          <a:p>
            <a:pPr algn="r"/>
            <a:r>
              <a:rPr lang="ru-RU" b="1" dirty="0" smtClean="0">
                <a:solidFill>
                  <a:schemeClr val="bg2"/>
                </a:solidFill>
              </a:rPr>
              <a:t>о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70629" y="249794"/>
            <a:ext cx="73636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cap="all" dirty="0" smtClean="0">
                <a:solidFill>
                  <a:schemeClr val="bg1"/>
                </a:solidFill>
              </a:rPr>
              <a:t> </a:t>
            </a:r>
            <a:r>
              <a:rPr lang="ru-RU" sz="2000" b="1" cap="all" dirty="0" smtClean="0">
                <a:solidFill>
                  <a:schemeClr val="bg1">
                    <a:lumMod val="75000"/>
                  </a:schemeClr>
                </a:solidFill>
              </a:rPr>
              <a:t>НАУЧНО-ИССЛЕДОВАТЕЛЬСКИЙ центр по разработке И Трансферу системных технологий в ВЕТЕРИНАРИИ И   сельском хозяйстве</a:t>
            </a:r>
            <a:endParaRPr lang="ru-RU" sz="2000" b="1" cap="all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1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379" y="751252"/>
            <a:ext cx="793823" cy="59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553"/>
            <a:ext cx="570814" cy="76256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3" name="Рисунок 7" descr="Логотип ЗДОРОВЬЕ ЖИВОТНЫХ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078" y="204461"/>
            <a:ext cx="570815" cy="55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79512" y="4299943"/>
            <a:ext cx="8840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ОБЪЕДИНЕНИЕ НАУКИ, ОБРАЗОВАНИЯ,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ПРОМЫШЛЕННОСТИ, 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</a:rPr>
              <a:t>БИЗНЕСА </a:t>
            </a:r>
          </a:p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- ГОСУДАРСТВА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4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4" grpId="0"/>
      <p:bldP spid="26" grpId="0"/>
      <p:bldP spid="27" grpId="0"/>
      <p:bldP spid="2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61" y="897223"/>
            <a:ext cx="2615440" cy="367586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Кому это нужно? 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7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dorovieZhivotnyh_gerb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63518"/>
            <a:ext cx="529385" cy="5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020272" y="4789870"/>
            <a:ext cx="1940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solidFill>
                  <a:srgbClr val="C00000"/>
                </a:solidFill>
              </a:rPr>
              <a:t>Щепеткина С.В. </a:t>
            </a:r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637" y="902204"/>
            <a:ext cx="2808312" cy="3943562"/>
          </a:xfrm>
          <a:prstGeom prst="rect">
            <a:avLst/>
          </a:prstGeom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4644008" y="2895349"/>
            <a:ext cx="230425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C00000"/>
                </a:solidFill>
              </a:rPr>
              <a:t>Вопросы… </a:t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Ветеринария – это… 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7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dorovieZhivotnyh_gerb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13" y="330262"/>
            <a:ext cx="529385" cy="5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020272" y="4789870"/>
            <a:ext cx="1940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solidFill>
                  <a:srgbClr val="C00000"/>
                </a:solidFill>
              </a:rPr>
              <a:t>Щепеткина С.В. </a:t>
            </a:r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Светлана\Desktop\Конференции и семинары\2019\конференция НИЦ СЗВМ\Карт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94" y="999952"/>
            <a:ext cx="2702533" cy="382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docs.cntd.ru/general/images/pattern/content_list/gerb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696" y="275496"/>
            <a:ext cx="1535430" cy="8597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бъект 3"/>
          <p:cNvSpPr txBox="1">
            <a:spLocks/>
          </p:cNvSpPr>
          <p:nvPr/>
        </p:nvSpPr>
        <p:spPr>
          <a:xfrm>
            <a:off x="3851920" y="1168268"/>
            <a:ext cx="4659198" cy="3621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lang="ru-RU" sz="2800" b="1" dirty="0" smtClean="0"/>
              <a:t>ЗАКОН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о</a:t>
            </a:r>
            <a:r>
              <a:rPr lang="ru-RU" sz="2800" b="1" dirty="0" smtClean="0"/>
              <a:t> </a:t>
            </a:r>
            <a:r>
              <a:rPr lang="ru-RU" sz="2800" b="1" dirty="0"/>
              <a:t>ветеринарии</a:t>
            </a:r>
          </a:p>
          <a:p>
            <a:pPr marL="0" indent="0" algn="ctr" fontAlgn="base">
              <a:buNone/>
            </a:pPr>
            <a:r>
              <a:rPr lang="ru-RU" sz="2800" dirty="0"/>
              <a:t>(с изменениями на 2 августа 2019 года)</a:t>
            </a:r>
          </a:p>
          <a:p>
            <a:pPr marL="0" indent="0" algn="ctr" fontAlgn="base">
              <a:buNone/>
            </a:pPr>
            <a:r>
              <a:rPr lang="ru-RU" sz="2800" dirty="0" smtClean="0"/>
              <a:t>РАЗДЕЛ </a:t>
            </a:r>
            <a:r>
              <a:rPr lang="ru-RU" sz="2800" dirty="0"/>
              <a:t>1</a:t>
            </a:r>
            <a:br>
              <a:rPr lang="ru-RU" sz="2800" dirty="0"/>
            </a:br>
            <a:r>
              <a:rPr lang="ru-RU" sz="2800" dirty="0"/>
              <a:t>ОБЩИЕ ПОЛОЖЕНИЯ</a:t>
            </a:r>
          </a:p>
          <a:p>
            <a:pPr marL="0" indent="0" algn="ctr" fontAlgn="base">
              <a:buNone/>
            </a:pPr>
            <a:r>
              <a:rPr lang="ru-RU" sz="3300" dirty="0" smtClean="0">
                <a:solidFill>
                  <a:srgbClr val="C00000"/>
                </a:solidFill>
              </a:rPr>
              <a:t>Статья </a:t>
            </a:r>
            <a:r>
              <a:rPr lang="ru-RU" sz="3300" dirty="0">
                <a:solidFill>
                  <a:srgbClr val="C00000"/>
                </a:solidFill>
              </a:rPr>
              <a:t>1. Ветеринария в Российской </a:t>
            </a:r>
            <a:r>
              <a:rPr lang="ru-RU" sz="3300" dirty="0" smtClean="0">
                <a:solidFill>
                  <a:srgbClr val="C00000"/>
                </a:solidFill>
              </a:rPr>
              <a:t>Федерации</a:t>
            </a:r>
            <a:endParaRPr lang="ru-RU" sz="3300" dirty="0" smtClean="0"/>
          </a:p>
          <a:p>
            <a:pPr marL="0" indent="0" fontAlgn="base">
              <a:buNone/>
            </a:pPr>
            <a:r>
              <a:rPr lang="ru-RU" sz="3300" dirty="0" smtClean="0"/>
              <a:t>Под </a:t>
            </a:r>
            <a:r>
              <a:rPr lang="ru-RU" sz="3300" dirty="0"/>
              <a:t>ветеринарией понимается область научных знаний и практической деятельности, направленных на предупреждение болезней животных и их лечение, выпуск полноценных и безопасных в ветеринарном отношении продуктов животноводства и защиту населения от болезней, общих для человека и животных</a:t>
            </a:r>
            <a:r>
              <a:rPr lang="ru-RU" sz="3300" dirty="0" smtClean="0"/>
              <a:t>.</a:t>
            </a:r>
          </a:p>
          <a:p>
            <a:pPr marL="0" indent="182563" fontAlgn="base">
              <a:buNone/>
            </a:pPr>
            <a:r>
              <a:rPr lang="ru-RU" sz="3300" dirty="0" smtClean="0">
                <a:solidFill>
                  <a:srgbClr val="C00000"/>
                </a:solidFill>
              </a:rPr>
              <a:t>Профессия и специальность: «Ветеринарный врач»</a:t>
            </a:r>
            <a:endParaRPr lang="ru-RU" sz="3300" dirty="0" smtClean="0">
              <a:solidFill>
                <a:srgbClr val="C00000"/>
              </a:solidFill>
            </a:endParaRPr>
          </a:p>
          <a:p>
            <a:pPr marL="182563" indent="-182563">
              <a:buClr>
                <a:srgbClr val="C00000"/>
              </a:buClr>
            </a:pPr>
            <a:r>
              <a:rPr lang="ru-RU" sz="1800" dirty="0"/>
              <a:t>06.00.00 – Биологические науки</a:t>
            </a:r>
            <a:endParaRPr lang="ru-RU" sz="1800" dirty="0"/>
          </a:p>
          <a:p>
            <a:pPr marL="182563" indent="-182563">
              <a:buClr>
                <a:srgbClr val="C00000"/>
              </a:buClr>
            </a:pPr>
            <a:r>
              <a:rPr lang="ru-RU" sz="1800" dirty="0"/>
              <a:t>35.00.00 - Сельское, лесное и рыбное хозяйство</a:t>
            </a:r>
            <a:endParaRPr lang="ru-RU" sz="1800" dirty="0"/>
          </a:p>
          <a:p>
            <a:pPr marL="182563" indent="-182563">
              <a:buClr>
                <a:srgbClr val="C00000"/>
              </a:buClr>
            </a:pPr>
            <a:r>
              <a:rPr lang="ru-RU" sz="1800" dirty="0"/>
              <a:t>36.00.00 - Ветеринария и зоотехния</a:t>
            </a:r>
            <a:endParaRPr lang="ru-RU" sz="1800" dirty="0"/>
          </a:p>
          <a:p>
            <a:pPr marL="0" indent="0" fontAlgn="base">
              <a:buNone/>
            </a:pPr>
            <a:endParaRPr lang="ru-RU" sz="3300" dirty="0"/>
          </a:p>
          <a:p>
            <a:pPr>
              <a:buClr>
                <a:srgbClr val="C00000"/>
              </a:buClr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77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" y="173938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Благодарю </a:t>
            </a:r>
            <a:r>
              <a:rPr lang="ru-RU" sz="4000" dirty="0" smtClean="0">
                <a:solidFill>
                  <a:srgbClr val="C00000"/>
                </a:solidFill>
              </a:rPr>
              <a:t>за внимание</a:t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7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dorovieZhivotnyh_gerb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30262"/>
            <a:ext cx="529385" cy="5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020272" y="4789870"/>
            <a:ext cx="1940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solidFill>
                  <a:srgbClr val="C00000"/>
                </a:solidFill>
              </a:rPr>
              <a:t>Щепеткина С.В. СКАМП</a:t>
            </a:r>
            <a:endParaRPr lang="ru-RU" sz="1200" dirty="0">
              <a:solidFill>
                <a:srgbClr val="C00000"/>
              </a:solidFill>
            </a:endParaRPr>
          </a:p>
        </p:txBody>
      </p:sp>
      <p:pic>
        <p:nvPicPr>
          <p:cNvPr id="8" name="Picture 2" descr="be6454d95c2b64d6575073ac335b0b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3739"/>
            <a:ext cx="9289032" cy="263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696188" y="2859782"/>
            <a:ext cx="7776864" cy="1060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i="1" dirty="0" smtClean="0">
                <a:solidFill>
                  <a:srgbClr val="000000"/>
                </a:solidFill>
              </a:rPr>
              <a:t>Щепеткина Светлана Владимировна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0000"/>
                </a:solidFill>
              </a:rPr>
              <a:t>Тел. +7 (921) 925-56-71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E-mail: vetsvet77@yandex.ru</a:t>
            </a:r>
            <a:endParaRPr lang="ru-RU" sz="1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C00000"/>
                </a:solidFill>
              </a:rPr>
              <a:t>Ведомственная подчиненность</a:t>
            </a:r>
            <a:endParaRPr lang="ru-RU" sz="3000" dirty="0">
              <a:solidFill>
                <a:srgbClr val="C00000"/>
              </a:solidFill>
            </a:endParaRPr>
          </a:p>
        </p:txBody>
      </p:sp>
      <p:pic>
        <p:nvPicPr>
          <p:cNvPr id="7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dorovieZhivotnyh_gerb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30262"/>
            <a:ext cx="529385" cy="5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750386"/>
              </p:ext>
            </p:extLst>
          </p:nvPr>
        </p:nvGraphicFramePr>
        <p:xfrm>
          <a:off x="539552" y="1374254"/>
          <a:ext cx="8352928" cy="2133600"/>
        </p:xfrm>
        <a:graphic>
          <a:graphicData uri="http://schemas.openxmlformats.org/drawingml/2006/table">
            <a:tbl>
              <a:tblPr firstRow="1" firstCol="1" bandRow="1"/>
              <a:tblGrid>
                <a:gridCol w="1728192"/>
                <a:gridCol w="2664296"/>
                <a:gridCol w="1800200"/>
                <a:gridCol w="2160240"/>
              </a:tblGrid>
              <a:tr h="19442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Образование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</a:rPr>
                        <a:t>Минис</a:t>
                      </a:r>
                      <a:r>
                        <a:rPr lang="ru-RU" sz="2000" baseline="0" dirty="0" smtClean="0">
                          <a:effectLst/>
                          <a:latin typeface="+mn-lt"/>
                          <a:ea typeface="Times New Roman"/>
                        </a:rPr>
                        <a:t>терство сельского хозяйства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baseline="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aseline="0" dirty="0" err="1" smtClean="0">
                          <a:effectLst/>
                          <a:latin typeface="+mn-lt"/>
                          <a:ea typeface="Times New Roman"/>
                        </a:rPr>
                        <a:t>Минобрнауки</a:t>
                      </a:r>
                      <a:r>
                        <a:rPr lang="ru-RU" sz="2000" baseline="0" dirty="0" smtClean="0"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endParaRPr lang="ru-RU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-182563" algn="l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20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182563" indent="-182563" algn="l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</a:rPr>
                        <a:t>Аграрные </a:t>
                      </a:r>
                      <a:r>
                        <a:rPr lang="ru-RU" sz="2000" baseline="0" dirty="0" smtClean="0">
                          <a:effectLst/>
                          <a:latin typeface="+mn-lt"/>
                          <a:ea typeface="Times New Roman"/>
                        </a:rPr>
                        <a:t>вузы</a:t>
                      </a:r>
                    </a:p>
                    <a:p>
                      <a:pPr marL="182563" indent="-182563" algn="l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000" baseline="0" dirty="0" smtClean="0">
                          <a:effectLst/>
                          <a:latin typeface="+mn-lt"/>
                          <a:ea typeface="Times New Roman"/>
                        </a:rPr>
                        <a:t>Ветеринарные вузы</a:t>
                      </a:r>
                    </a:p>
                    <a:p>
                      <a:pPr marL="182563" indent="-182563" algn="l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2000" baseline="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182563" indent="-182563" algn="l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2000" baseline="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182563" indent="-182563" algn="l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000" baseline="0" dirty="0" smtClean="0">
                          <a:effectLst/>
                          <a:latin typeface="+mn-lt"/>
                          <a:ea typeface="Times New Roman"/>
                        </a:rPr>
                        <a:t>Другие вузы 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None/>
                      </a:pPr>
                      <a:endParaRPr lang="ru-RU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</a:rPr>
                        <a:t>Наука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</a:rPr>
                        <a:t>….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/>
                        </a:rPr>
                        <a:t>Регуляторные функции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2563" indent="-182563" algn="l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err="1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Минобрнауки</a:t>
                      </a:r>
                      <a:endParaRPr lang="ru-RU" sz="2000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182563" indent="-182563" algn="l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Минсельхоз</a:t>
                      </a:r>
                    </a:p>
                    <a:p>
                      <a:pPr marL="182563" indent="-182563" algn="l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182563" indent="-182563" algn="l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endParaRPr lang="ru-RU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182563" indent="-182563" algn="l">
                        <a:spcAft>
                          <a:spcPts val="0"/>
                        </a:spcAft>
                        <a:buClr>
                          <a:srgbClr val="C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Министерство сельского хозяйства</a:t>
                      </a:r>
                      <a:endParaRPr lang="ru-RU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7020272" y="4789870"/>
            <a:ext cx="1940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solidFill>
                  <a:srgbClr val="C00000"/>
                </a:solidFill>
              </a:rPr>
              <a:t>Щепеткина С.В. 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507420" y="37238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rgbClr val="C00000"/>
                </a:solidFill>
              </a:rPr>
              <a:t>Лечим: </a:t>
            </a:r>
            <a:r>
              <a:rPr lang="ru-RU" sz="3000" dirty="0" smtClean="0"/>
              <a:t>крупный и мелкий рогатый скот, птиц, свиней, собак, кошек, диких и экзотических животных, кошек, собак, лошадей, декоративных птиц и грызунов, пчел, рыб</a:t>
            </a:r>
            <a:endParaRPr lang="ru-RU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6592" y="1059582"/>
            <a:ext cx="8229600" cy="157368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ПРАВИЛА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проведения доклинического исследования лекарственного средства для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ветеринарного применения, клинического исследования лекарственного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препарата для ветеринарного применения, исследования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биоэквивалентности лекарственного препарата для ветеринарного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применения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2334949"/>
            <a:ext cx="8244585" cy="245492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b="1" dirty="0" smtClean="0"/>
              <a:t>I. </a:t>
            </a:r>
            <a:r>
              <a:rPr lang="ru-RU" sz="2000" b="1" dirty="0"/>
              <a:t>Общие требования</a:t>
            </a:r>
          </a:p>
          <a:p>
            <a:pPr marL="0" lvl="0" indent="0">
              <a:buNone/>
            </a:pPr>
            <a:r>
              <a:rPr lang="ru-RU" sz="1800" dirty="0" smtClean="0"/>
              <a:t>П.2. Доклиническое </a:t>
            </a:r>
            <a:r>
              <a:rPr lang="ru-RU" sz="1800" dirty="0"/>
              <a:t>исследование, клиническое исследование (в том числе исследование биоэквивалентности) проводятся по утвержденному </a:t>
            </a:r>
            <a:r>
              <a:rPr lang="ru-RU" sz="1800" dirty="0">
                <a:solidFill>
                  <a:srgbClr val="C00000"/>
                </a:solidFill>
              </a:rPr>
              <a:t>разработчиком </a:t>
            </a:r>
            <a:r>
              <a:rPr lang="ru-RU" sz="1800" dirty="0"/>
              <a:t>лекарственного средства (препарата) для ветеринарного применения (далее - разработчик) плану с ведением протоколов этих исследований и составлением отчетов, в которых содержатся результаты этих исследований</a:t>
            </a:r>
            <a:r>
              <a:rPr lang="ru-RU" sz="2800" dirty="0" smtClean="0"/>
              <a:t>.</a:t>
            </a:r>
          </a:p>
          <a:p>
            <a:pPr marL="0" lvl="0" indent="0">
              <a:buNone/>
            </a:pPr>
            <a:endParaRPr lang="ru-RU" sz="2800" dirty="0"/>
          </a:p>
          <a:p>
            <a:pPr>
              <a:buClr>
                <a:srgbClr val="C00000"/>
              </a:buClr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dorovieZhivotnyh_gerb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5237"/>
            <a:ext cx="529385" cy="5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876256" y="4651370"/>
            <a:ext cx="1940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solidFill>
                  <a:srgbClr val="C00000"/>
                </a:solidFill>
              </a:rPr>
              <a:t>Щепеткина С.В. 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230200"/>
            <a:ext cx="2574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УТВЕРЖДЕНЫ</a:t>
            </a:r>
          </a:p>
          <a:p>
            <a:pPr algn="ctr"/>
            <a:r>
              <a:rPr lang="ru-RU" sz="1400" dirty="0"/>
              <a:t>приказом Минсельхоза России</a:t>
            </a:r>
          </a:p>
          <a:p>
            <a:pPr algn="ctr"/>
            <a:r>
              <a:rPr lang="ru-RU" sz="1400" dirty="0"/>
              <a:t>от 6 марта 2018 г. № 101</a:t>
            </a:r>
          </a:p>
        </p:txBody>
      </p:sp>
    </p:spTree>
    <p:extLst>
      <p:ext uri="{BB962C8B-B14F-4D97-AF65-F5344CB8AC3E}">
        <p14:creationId xmlns:p14="http://schemas.microsoft.com/office/powerpoint/2010/main" val="14349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6592" y="1059582"/>
            <a:ext cx="8229600" cy="157368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ПРАВИЛА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проведения доклинического исследования лекарственного средства для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ветеринарного применения, клинического исследования лекарственного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препарата для ветеринарного применения, исследования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биоэквивалентности лекарственного препарата для ветеринарного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применения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41607" y="2686116"/>
            <a:ext cx="8244585" cy="245492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000" b="1" dirty="0" smtClean="0"/>
              <a:t>I. </a:t>
            </a:r>
            <a:r>
              <a:rPr lang="ru-RU" sz="2000" b="1" dirty="0"/>
              <a:t>Общие требования</a:t>
            </a:r>
          </a:p>
          <a:p>
            <a:pPr marL="0" indent="0">
              <a:buNone/>
            </a:pPr>
            <a:r>
              <a:rPr lang="ru-RU" sz="1800" dirty="0" smtClean="0"/>
              <a:t>П.4. </a:t>
            </a:r>
            <a:r>
              <a:rPr lang="ru-RU" sz="1800" dirty="0"/>
              <a:t>Полномочия, ответственность и обязанности лиц, ответственных за проведение доклинического, клинического исследований, устанавливаются </a:t>
            </a:r>
            <a:r>
              <a:rPr lang="ru-RU" sz="1800" dirty="0">
                <a:solidFill>
                  <a:srgbClr val="C00000"/>
                </a:solidFill>
              </a:rPr>
              <a:t>приказом (распоряжением) руководителя разработчика</a:t>
            </a:r>
            <a:r>
              <a:rPr lang="ru-RU" sz="1800" dirty="0" smtClean="0"/>
              <a:t>.</a:t>
            </a:r>
            <a:endParaRPr lang="ru-RU" sz="2800" dirty="0"/>
          </a:p>
          <a:p>
            <a:pPr>
              <a:buClr>
                <a:srgbClr val="C00000"/>
              </a:buClr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dorovieZhivotnyh_gerb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5237"/>
            <a:ext cx="529385" cy="5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876256" y="4651370"/>
            <a:ext cx="1940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solidFill>
                  <a:srgbClr val="C00000"/>
                </a:solidFill>
              </a:rPr>
              <a:t>Щепеткина С.В. 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230200"/>
            <a:ext cx="2574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УТВЕРЖДЕНЫ</a:t>
            </a:r>
          </a:p>
          <a:p>
            <a:pPr algn="ctr"/>
            <a:r>
              <a:rPr lang="ru-RU" sz="1400" dirty="0"/>
              <a:t>приказом Минсельхоза России</a:t>
            </a:r>
          </a:p>
          <a:p>
            <a:pPr algn="ctr"/>
            <a:r>
              <a:rPr lang="ru-RU" sz="1400" dirty="0"/>
              <a:t>от 6 марта 2018 г. № 101</a:t>
            </a:r>
          </a:p>
        </p:txBody>
      </p:sp>
    </p:spTree>
    <p:extLst>
      <p:ext uri="{BB962C8B-B14F-4D97-AF65-F5344CB8AC3E}">
        <p14:creationId xmlns:p14="http://schemas.microsoft.com/office/powerpoint/2010/main" val="5999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6592" y="1059582"/>
            <a:ext cx="8229600" cy="157368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ПРАВИЛА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проведения доклинического исследования лекарственного средства для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ветеринарного применения, клинического исследования лекарственного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препарата для ветеринарного применения, исследования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биоэквивалентности лекарственного препарата для ветеринарного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применения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2045" y="2571750"/>
            <a:ext cx="8244585" cy="245492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2800" b="1" dirty="0"/>
              <a:t>II. Правила проведения доклинического исследования</a:t>
            </a:r>
          </a:p>
          <a:p>
            <a:pPr marL="0" lvl="0" indent="0">
              <a:buNone/>
            </a:pPr>
            <a:r>
              <a:rPr lang="ru-RU" sz="2800" dirty="0" smtClean="0"/>
              <a:t>10. К </a:t>
            </a:r>
            <a:r>
              <a:rPr lang="ru-RU" sz="2800" dirty="0"/>
              <a:t>доклиническим исследованиям относятся:</a:t>
            </a:r>
          </a:p>
          <a:p>
            <a:pPr marL="180975" indent="-180975">
              <a:buClr>
                <a:srgbClr val="C00000"/>
              </a:buClr>
            </a:pPr>
            <a:r>
              <a:rPr lang="ru-RU" sz="2800" dirty="0"/>
              <a:t>изучение </a:t>
            </a:r>
            <a:r>
              <a:rPr lang="ru-RU" sz="2800" dirty="0" err="1"/>
              <a:t>фармакодинамики</a:t>
            </a:r>
            <a:r>
              <a:rPr lang="ru-RU" sz="2800" dirty="0"/>
              <a:t> действующего вещества </a:t>
            </a:r>
            <a:endParaRPr lang="ru-RU" sz="2800" dirty="0" smtClean="0"/>
          </a:p>
          <a:p>
            <a:pPr marL="180975" indent="-180975">
              <a:buClr>
                <a:srgbClr val="C00000"/>
              </a:buClr>
            </a:pPr>
            <a:r>
              <a:rPr lang="ru-RU" sz="2800" dirty="0" smtClean="0"/>
              <a:t>изучение общетоксических свойств лекарственного средства (в том числе острой, </a:t>
            </a:r>
            <a:r>
              <a:rPr lang="ru-RU" sz="2800" dirty="0" err="1" smtClean="0"/>
              <a:t>субхронической</a:t>
            </a:r>
            <a:r>
              <a:rPr lang="ru-RU" sz="2800" dirty="0" smtClean="0"/>
              <a:t> и (или) хронической токсичности, </a:t>
            </a:r>
            <a:r>
              <a:rPr lang="ru-RU" sz="2800" dirty="0" err="1" smtClean="0"/>
              <a:t>местнораздражающего</a:t>
            </a:r>
            <a:r>
              <a:rPr lang="ru-RU" sz="2800" dirty="0" smtClean="0"/>
              <a:t> действия лекарственного средства);</a:t>
            </a:r>
          </a:p>
          <a:p>
            <a:pPr marL="180975" indent="-180975">
              <a:buClr>
                <a:srgbClr val="C00000"/>
              </a:buClr>
            </a:pPr>
            <a:r>
              <a:rPr lang="ru-RU" sz="2800" dirty="0" smtClean="0"/>
              <a:t>изучение специфической токсичности лекарственного средства;</a:t>
            </a:r>
          </a:p>
          <a:p>
            <a:pPr marL="180975" indent="-180975">
              <a:buClr>
                <a:srgbClr val="C00000"/>
              </a:buClr>
            </a:pPr>
            <a:r>
              <a:rPr lang="ru-RU" sz="2800" dirty="0" smtClean="0"/>
              <a:t>изучение </a:t>
            </a:r>
            <a:r>
              <a:rPr lang="ru-RU" sz="2800" dirty="0"/>
              <a:t>переносимости здоровыми животными тех видов, которым предназначается исследуемый лекарственный препарат для ветеринарного применения (далее - целевые животные), при однократном и многократном введении в терапевтической (профилактической) и повышенных дозах;</a:t>
            </a:r>
          </a:p>
          <a:p>
            <a:pPr marL="180975" indent="-180975">
              <a:buClr>
                <a:srgbClr val="C00000"/>
              </a:buClr>
            </a:pPr>
            <a:r>
              <a:rPr lang="ru-RU" sz="2800" dirty="0"/>
              <a:t>изучение </a:t>
            </a:r>
            <a:r>
              <a:rPr lang="ru-RU" sz="2800" dirty="0" err="1"/>
              <a:t>фармакокинетики</a:t>
            </a:r>
            <a:r>
              <a:rPr lang="ru-RU" sz="2800" dirty="0"/>
              <a:t> действующего вещества (действующих веществ) лекарственного средства и (или) его метаболита (метаболитов) в организме целевых животных;</a:t>
            </a:r>
          </a:p>
          <a:p>
            <a:pPr marL="180975" indent="-180975">
              <a:buClr>
                <a:srgbClr val="C00000"/>
              </a:buClr>
            </a:pPr>
            <a:r>
              <a:rPr lang="ru-RU" sz="2800" dirty="0"/>
              <a:t>изучение сроков выведения остаточных количеств действующего вещества (действующих веществ) и (или) его метаболита (метаболитов) из организма целевых продуктивных животных в целях обеспечения безопасности продукции животного происхождения после применения соответствующего лекарственного препарата для ветеринарного применения (далее - лекарственный препарат) в максимальной рекомендованной разработчиком дозе.</a:t>
            </a:r>
          </a:p>
          <a:p>
            <a:pPr marL="180975" lvl="0" indent="-180975">
              <a:buClr>
                <a:srgbClr val="C00000"/>
              </a:buClr>
              <a:buNone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dorovieZhivotnyh_gerb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5237"/>
            <a:ext cx="529385" cy="5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092280" y="4772986"/>
            <a:ext cx="1940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solidFill>
                  <a:srgbClr val="C00000"/>
                </a:solidFill>
              </a:rPr>
              <a:t>Щепеткина С.В. 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230200"/>
            <a:ext cx="2574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УТВЕРЖДЕНЫ</a:t>
            </a:r>
          </a:p>
          <a:p>
            <a:pPr algn="ctr"/>
            <a:r>
              <a:rPr lang="ru-RU" sz="1400" dirty="0"/>
              <a:t>приказом Минсельхоза России</a:t>
            </a:r>
          </a:p>
          <a:p>
            <a:pPr algn="ctr"/>
            <a:r>
              <a:rPr lang="ru-RU" sz="1400" dirty="0"/>
              <a:t>от 6 марта 2018 г. № 101</a:t>
            </a:r>
          </a:p>
        </p:txBody>
      </p:sp>
    </p:spTree>
    <p:extLst>
      <p:ext uri="{BB962C8B-B14F-4D97-AF65-F5344CB8AC3E}">
        <p14:creationId xmlns:p14="http://schemas.microsoft.com/office/powerpoint/2010/main" val="333218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6592" y="1059582"/>
            <a:ext cx="8229600" cy="157368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ПРАВИЛА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проведения доклинического исследования лекарственного средства для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ветеринарного применения, клинического исследования лекарственного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препарата для ветеринарного применения, исследования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биоэквивалентности лекарственного препарата для ветеринарного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применения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2045" y="2571750"/>
            <a:ext cx="8244585" cy="245492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b="1" dirty="0"/>
              <a:t>II. </a:t>
            </a:r>
            <a:r>
              <a:rPr lang="ru-RU" sz="2800" dirty="0"/>
              <a:t>При проведении доклинического исследования должно применяться измерительное и испытательное оборудование (далее - оборудование), которое прошло поверку или иной необходимый контроль.</a:t>
            </a:r>
          </a:p>
          <a:p>
            <a:pPr marL="0" indent="0">
              <a:buNone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dorovieZhivotnyh_gerb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5237"/>
            <a:ext cx="529385" cy="5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092280" y="4772986"/>
            <a:ext cx="1940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solidFill>
                  <a:srgbClr val="C00000"/>
                </a:solidFill>
              </a:rPr>
              <a:t>Щепеткина С.В. 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230200"/>
            <a:ext cx="2574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УТВЕРЖДЕНЫ</a:t>
            </a:r>
          </a:p>
          <a:p>
            <a:pPr algn="ctr"/>
            <a:r>
              <a:rPr lang="ru-RU" sz="1400" dirty="0"/>
              <a:t>приказом Минсельхоза России</a:t>
            </a:r>
          </a:p>
          <a:p>
            <a:pPr algn="ctr"/>
            <a:r>
              <a:rPr lang="ru-RU" sz="1400" dirty="0"/>
              <a:t>от 6 марта 2018 г. № 101</a:t>
            </a:r>
          </a:p>
        </p:txBody>
      </p:sp>
    </p:spTree>
    <p:extLst>
      <p:ext uri="{BB962C8B-B14F-4D97-AF65-F5344CB8AC3E}">
        <p14:creationId xmlns:p14="http://schemas.microsoft.com/office/powerpoint/2010/main" val="58138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6592" y="1059582"/>
            <a:ext cx="8229600" cy="157368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ПРАВИЛА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проведения доклинического исследования лекарственного средства для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ветеринарного применения, клинического исследования лекарственного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препарата для ветеринарного применения, исследования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биоэквивалентности лекарственного препарата для ветеринарного</a:t>
            </a:r>
            <a:br>
              <a:rPr lang="ru-RU" sz="1800" dirty="0" smtClean="0">
                <a:solidFill>
                  <a:srgbClr val="C00000"/>
                </a:solidFill>
              </a:rPr>
            </a:br>
            <a:r>
              <a:rPr lang="ru-RU" sz="1800" dirty="0" smtClean="0">
                <a:solidFill>
                  <a:srgbClr val="C00000"/>
                </a:solidFill>
              </a:rPr>
              <a:t>применения</a:t>
            </a:r>
            <a:br>
              <a:rPr lang="ru-RU" sz="1800" dirty="0" smtClean="0">
                <a:solidFill>
                  <a:srgbClr val="C00000"/>
                </a:solidFill>
              </a:rPr>
            </a:br>
            <a:endParaRPr lang="ru-RU" sz="18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2045" y="2571750"/>
            <a:ext cx="8244585" cy="2454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III</a:t>
            </a:r>
            <a:r>
              <a:rPr lang="ru-RU" sz="2800" b="1" dirty="0" smtClean="0"/>
              <a:t>. </a:t>
            </a:r>
            <a:r>
              <a:rPr lang="ru-RU" sz="2800" b="1" dirty="0"/>
              <a:t>Правила проведения клинического исследования</a:t>
            </a:r>
          </a:p>
          <a:p>
            <a:pPr marL="0" lvl="0" indent="0">
              <a:buNone/>
            </a:pPr>
            <a:r>
              <a:rPr lang="ru-RU" sz="2800" dirty="0" smtClean="0"/>
              <a:t>68. Возможность </a:t>
            </a:r>
            <a:r>
              <a:rPr lang="ru-RU" sz="2800" dirty="0"/>
              <a:t>проведения клинического исследования должна основываться на результатах доклинического исследования.</a:t>
            </a:r>
          </a:p>
          <a:p>
            <a:pPr marL="0" indent="0">
              <a:buNone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icture 7" descr="\\Use\общая\Партнеры\Учебные_уч\СПБГАВМ\ЛОготипы\ПРОЗРАЧ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54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ZdorovieZhivotnyh_gerb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5237"/>
            <a:ext cx="529385" cy="54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092280" y="4772986"/>
            <a:ext cx="1940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i="1" dirty="0" smtClean="0">
                <a:solidFill>
                  <a:srgbClr val="C00000"/>
                </a:solidFill>
              </a:rPr>
              <a:t>Щепеткина С.В. 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230200"/>
            <a:ext cx="25740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УТВЕРЖДЕНЫ</a:t>
            </a:r>
          </a:p>
          <a:p>
            <a:pPr algn="ctr"/>
            <a:r>
              <a:rPr lang="ru-RU" sz="1400" dirty="0"/>
              <a:t>приказом Минсельхоза России</a:t>
            </a:r>
          </a:p>
          <a:p>
            <a:pPr algn="ctr"/>
            <a:r>
              <a:rPr lang="ru-RU" sz="1400" dirty="0"/>
              <a:t>от 6 марта 2018 г. № 101</a:t>
            </a:r>
          </a:p>
        </p:txBody>
      </p:sp>
    </p:spTree>
    <p:extLst>
      <p:ext uri="{BB962C8B-B14F-4D97-AF65-F5344CB8AC3E}">
        <p14:creationId xmlns:p14="http://schemas.microsoft.com/office/powerpoint/2010/main" val="40586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1768</Words>
  <Application>Microsoft Office PowerPoint</Application>
  <PresentationFormat>Экран (16:9)</PresentationFormat>
  <Paragraphs>279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Вопросы проведения доклинических и клинических испытаний,                а также исследование на биоэквивалентность при проведении регистрационных испытаний ветеринарных препаратов </vt:lpstr>
      <vt:lpstr>Номенклатура научных специальностей</vt:lpstr>
      <vt:lpstr>Ветеринария – это… </vt:lpstr>
      <vt:lpstr>Ведомственная подчиненность</vt:lpstr>
      <vt:lpstr>ПРАВИЛА проведения доклинического исследования лекарственного средства для ветеринарного применения, клинического исследования лекарственного препарата для ветеринарного применения, исследования биоэквивалентности лекарственного препарата для ветеринарного применения </vt:lpstr>
      <vt:lpstr>ПРАВИЛА проведения доклинического исследования лекарственного средства для ветеринарного применения, клинического исследования лекарственного препарата для ветеринарного применения, исследования биоэквивалентности лекарственного препарата для ветеринарного применения </vt:lpstr>
      <vt:lpstr>ПРАВИЛА проведения доклинического исследования лекарственного средства для ветеринарного применения, клинического исследования лекарственного препарата для ветеринарного применения, исследования биоэквивалентности лекарственного препарата для ветеринарного применения </vt:lpstr>
      <vt:lpstr>ПРАВИЛА проведения доклинического исследования лекарственного средства для ветеринарного применения, клинического исследования лекарственного препарата для ветеринарного применения, исследования биоэквивалентности лекарственного препарата для ветеринарного применения </vt:lpstr>
      <vt:lpstr>ПРАВИЛА проведения доклинического исследования лекарственного средства для ветеринарного применения, клинического исследования лекарственного препарата для ветеринарного применения, исследования биоэквивалентности лекарственного препарата для ветеринарного применения </vt:lpstr>
      <vt:lpstr>ПРАВИЛА проведения доклинического исследования лекарственного средства для ветеринарного применения, клинического исследования лекарственного препарата для ветеринарного применения, исследования биоэквивалентности лекарственного препарата для ветеринарного применения </vt:lpstr>
      <vt:lpstr>ПРАВИЛА проведения доклинического исследования лекарственного средства для ветеринарного применения, клинического исследования лекарственного препарата для ветеринарного применения, исследования биоэквивалентности лекарственного препарата для ветеринарного применения </vt:lpstr>
      <vt:lpstr>ПРАВИЛА проведения доклинического исследования лекарственного средства для ветеринарного применения, клинического исследования лекарственного препарата для ветеринарного применения, исследования биоэквивалентности лекарственного препарата для ветеринарного применения </vt:lpstr>
      <vt:lpstr>ПРАВИЛА проведения доклинического исследования лекарственного средства для ветеринарного применения, клинического исследования лекарственного препарата для ветеринарного применения, исследования биоэквивалентности лекарственного препарата для ветеринарного применения </vt:lpstr>
      <vt:lpstr>ПРАВИЛА проведения доклинического исследования лекарственного средства для ветеринарного применения, клинического исследования лекарственного препарата для ветеринарного применения, исследования биоэквивалентности лекарственного препарата для ветеринарного применения </vt:lpstr>
      <vt:lpstr>ПРАВИЛА проведения доклинического исследования лекарственного средства для ветеринарного применения, клинического исследования лекарственного препарата для ветеринарного применения, исследования биоэквивалентности лекарственного препарата для ветеринарного применения </vt:lpstr>
      <vt:lpstr>ПРАВИЛА проведения доклинического исследования лекарственного средства для ветеринарного применения, клинического исследования лекарственного препарата для ветеринарного применения, исследования биоэквивалентности лекарственного препарата для ветеринарного применения </vt:lpstr>
      <vt:lpstr>ПРАВИЛА проведения доклинического исследования лекарственного средства для ветеринарного применения, клинического исследования лекарственного препарата для ветеринарного применения, исследования биоэквивалентности лекарственного препарата для ветеринарного применения </vt:lpstr>
      <vt:lpstr>ПРАВИЛА проведения доклинического исследования лекарственного средства для ветеринарного применения, клинического исследования лекарственного препарата для ветеринарного применения, исследования биоэквивалентности лекарственного препарата для ветеринарного применения </vt:lpstr>
      <vt:lpstr>ПРАВИЛА проведения доклинического исследования лекарственного средства для ветеринарного применения, клинического исследования лекарственного препарата для ветеринарного применения, исследования биоэквивалентности лекарственного препарата для ветеринарного применения </vt:lpstr>
      <vt:lpstr>ПРАВИЛА проведения доклинического исследования лекарственного средства для ветеринарного применения, клинического исследования лекарственного препарата для ветеринарного применения, исследования биоэквивалентности лекарственного препарата для ветеринарного применения </vt:lpstr>
      <vt:lpstr>КАРЕНЦИЯ АНТИМИКРОБНЫХ ПРЕПАРАТОВ</vt:lpstr>
      <vt:lpstr>Промышленные условия содержания  сельскохозяйственных животных и птицы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</vt:lpstr>
      <vt:lpstr>Кому это нужно? </vt:lpstr>
      <vt:lpstr>Благодарю за внимание </vt:lpstr>
    </vt:vector>
  </TitlesOfParts>
  <Company>Torrents.by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Пользователь Windows</cp:lastModifiedBy>
  <cp:revision>76</cp:revision>
  <dcterms:created xsi:type="dcterms:W3CDTF">2018-10-15T13:05:42Z</dcterms:created>
  <dcterms:modified xsi:type="dcterms:W3CDTF">2019-11-28T05:19:47Z</dcterms:modified>
</cp:coreProperties>
</file>